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1.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 id="2147484698" r:id="rId13"/>
    <p:sldMasterId id="2147484722" r:id="rId14"/>
    <p:sldMasterId id="2147484742" r:id="rId15"/>
  </p:sldMasterIdLst>
  <p:notesMasterIdLst>
    <p:notesMasterId r:id="rId43"/>
  </p:notesMasterIdLst>
  <p:handoutMasterIdLst>
    <p:handoutMasterId r:id="rId44"/>
  </p:handoutMasterIdLst>
  <p:sldIdLst>
    <p:sldId id="1928" r:id="rId16"/>
    <p:sldId id="10037" r:id="rId17"/>
    <p:sldId id="8705" r:id="rId18"/>
    <p:sldId id="11312" r:id="rId19"/>
    <p:sldId id="11314" r:id="rId20"/>
    <p:sldId id="11313" r:id="rId21"/>
    <p:sldId id="11315" r:id="rId22"/>
    <p:sldId id="11318" r:id="rId23"/>
    <p:sldId id="11327" r:id="rId24"/>
    <p:sldId id="11326" r:id="rId25"/>
    <p:sldId id="11316" r:id="rId26"/>
    <p:sldId id="11317" r:id="rId27"/>
    <p:sldId id="11319" r:id="rId28"/>
    <p:sldId id="11320" r:id="rId29"/>
    <p:sldId id="11321" r:id="rId30"/>
    <p:sldId id="11322" r:id="rId31"/>
    <p:sldId id="11323" r:id="rId32"/>
    <p:sldId id="11324" r:id="rId33"/>
    <p:sldId id="11325" r:id="rId34"/>
    <p:sldId id="11328" r:id="rId35"/>
    <p:sldId id="3700" r:id="rId36"/>
    <p:sldId id="11330" r:id="rId37"/>
    <p:sldId id="11329" r:id="rId38"/>
    <p:sldId id="458" r:id="rId39"/>
    <p:sldId id="489" r:id="rId40"/>
    <p:sldId id="1866" r:id="rId41"/>
    <p:sldId id="10038" r:id="rId4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8C8F106-71D7-46E1-B39B-1A4CD0531131}">
          <p14:sldIdLst>
            <p14:sldId id="1928"/>
            <p14:sldId id="10037"/>
          </p14:sldIdLst>
        </p14:section>
        <p14:section name="What is Data Engineering" id="{A58BEFDF-B0C8-4E6D-8389-EBAD62F2E2B9}">
          <p14:sldIdLst>
            <p14:sldId id="8705"/>
            <p14:sldId id="11312"/>
            <p14:sldId id="11314"/>
            <p14:sldId id="11313"/>
            <p14:sldId id="11315"/>
            <p14:sldId id="11318"/>
            <p14:sldId id="11327"/>
            <p14:sldId id="11326"/>
          </p14:sldIdLst>
        </p14:section>
        <p14:section name="Data Engineering Principles" id="{5CE9E41C-389D-46C0-8643-CE9F69FB06CF}">
          <p14:sldIdLst>
            <p14:sldId id="11316"/>
            <p14:sldId id="11317"/>
            <p14:sldId id="11319"/>
            <p14:sldId id="11320"/>
            <p14:sldId id="11321"/>
            <p14:sldId id="11322"/>
            <p14:sldId id="11323"/>
            <p14:sldId id="11324"/>
            <p14:sldId id="11325"/>
          </p14:sldIdLst>
        </p14:section>
        <p14:section name="Demo" id="{DDD2DBE5-8681-4DC0-BEA8-74491B8B9A26}">
          <p14:sldIdLst>
            <p14:sldId id="11328"/>
            <p14:sldId id="3700"/>
            <p14:sldId id="11330"/>
            <p14:sldId id="11329"/>
          </p14:sldIdLst>
        </p14:section>
        <p14:section name="Appendix" id="{74AB98EB-DB88-4D7F-B256-DCBC769CCD88}">
          <p14:sldIdLst>
            <p14:sldId id="458"/>
            <p14:sldId id="489"/>
            <p14:sldId id="1866"/>
            <p14:sldId id="100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0EE4A3-D936-4B6E-A949-9AF3D23010A2}" v="82" dt="2020-01-09T19:45:03.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autoAdjust="0"/>
    <p:restoredTop sz="69077" autoAdjust="0"/>
  </p:normalViewPr>
  <p:slideViewPr>
    <p:cSldViewPr snapToGrid="0">
      <p:cViewPr varScale="1">
        <p:scale>
          <a:sx n="89" d="100"/>
          <a:sy n="89" d="100"/>
        </p:scale>
        <p:origin x="1155" y="5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5"/>
            <a:ext cx="3037840" cy="464820"/>
          </a:xfrm>
          <a:prstGeom prst="rect">
            <a:avLst/>
          </a:prstGeom>
        </p:spPr>
        <p:txBody>
          <a:bodyPr vert="horz" lIns="93152" tIns="46576" rIns="93152" bIns="46576"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52" tIns="46576" rIns="93152" bIns="46576" rtlCol="0"/>
          <a:lstStyle>
            <a:lvl1pPr algn="r">
              <a:defRPr sz="1200"/>
            </a:lvl1pPr>
          </a:lstStyle>
          <a:p>
            <a:fld id="{8C8D045D-9A66-44E7-900A-FC6D0BD4E54A}" type="datetime8">
              <a:rPr lang="en-US" smtClean="0">
                <a:latin typeface="Segoe UI" pitchFamily="34" charset="0"/>
              </a:rPr>
              <a:t>1/9/2020 2:35 PM</a:t>
            </a:fld>
            <a:endParaRPr lang="en-US">
              <a:latin typeface="Segoe UI" pitchFamily="34" charset="0"/>
            </a:endParaRPr>
          </a:p>
        </p:txBody>
      </p:sp>
      <p:sp>
        <p:nvSpPr>
          <p:cNvPr id="8" name="Footer Placeholder 7"/>
          <p:cNvSpPr>
            <a:spLocks noGrp="1"/>
          </p:cNvSpPr>
          <p:nvPr>
            <p:ph type="ftr" sz="quarter" idx="2"/>
          </p:nvPr>
        </p:nvSpPr>
        <p:spPr>
          <a:xfrm>
            <a:off x="1" y="8829967"/>
            <a:ext cx="5923788" cy="337974"/>
          </a:xfrm>
          <a:prstGeom prst="rect">
            <a:avLst/>
          </a:prstGeom>
        </p:spPr>
        <p:txBody>
          <a:bodyPr vert="horz" lIns="93152" tIns="46576" rIns="93152" bIns="46576" rtlCol="0" anchor="b"/>
          <a:lstStyle>
            <a:lvl1pPr algn="l">
              <a:defRPr sz="1200"/>
            </a:lvl1pPr>
          </a:lstStyle>
          <a:p>
            <a:pPr marL="405921" defTabSz="931208"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6" y="8829967"/>
            <a:ext cx="1096672" cy="464820"/>
          </a:xfrm>
          <a:prstGeom prst="rect">
            <a:avLst/>
          </a:prstGeom>
        </p:spPr>
        <p:txBody>
          <a:bodyPr vert="horz" lIns="93152" tIns="46576" rIns="93152" bIns="46576"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52" tIns="46576" rIns="93152" bIns="46576"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9188" cy="3486150"/>
          </a:xfrm>
          <a:prstGeom prst="rect">
            <a:avLst/>
          </a:prstGeom>
          <a:noFill/>
          <a:ln w="12700">
            <a:solidFill>
              <a:prstClr val="black"/>
            </a:solidFill>
          </a:ln>
        </p:spPr>
        <p:txBody>
          <a:bodyPr vert="horz" lIns="93152" tIns="46576" rIns="93152" bIns="46576" rtlCol="0" anchor="ctr"/>
          <a:lstStyle/>
          <a:p>
            <a:endParaRPr lang="en-US"/>
          </a:p>
        </p:txBody>
      </p:sp>
      <p:sp>
        <p:nvSpPr>
          <p:cNvPr id="10" name="Footer Placeholder 9"/>
          <p:cNvSpPr>
            <a:spLocks noGrp="1"/>
          </p:cNvSpPr>
          <p:nvPr>
            <p:ph type="ftr" sz="quarter" idx="4"/>
          </p:nvPr>
        </p:nvSpPr>
        <p:spPr>
          <a:xfrm>
            <a:off x="0" y="8831581"/>
            <a:ext cx="6052312" cy="361897"/>
          </a:xfrm>
          <a:prstGeom prst="rect">
            <a:avLst/>
          </a:prstGeom>
        </p:spPr>
        <p:txBody>
          <a:bodyPr vert="horz" lIns="93152" tIns="46576" rIns="93152" bIns="46576" rtlCol="0" anchor="b"/>
          <a:lstStyle>
            <a:lvl1pPr marL="582196" indent="0" algn="l">
              <a:defRPr sz="1200"/>
            </a:lvl1p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9" y="0"/>
            <a:ext cx="3037840" cy="464820"/>
          </a:xfrm>
          <a:prstGeom prst="rect">
            <a:avLst/>
          </a:prstGeom>
        </p:spPr>
        <p:txBody>
          <a:bodyPr vert="horz" lIns="93152" tIns="46576" rIns="93152" bIns="46576" rtlCol="0"/>
          <a:lstStyle>
            <a:lvl1pPr algn="r">
              <a:defRPr sz="1200">
                <a:latin typeface="Segoe UI" pitchFamily="34" charset="0"/>
              </a:defRPr>
            </a:lvl1pPr>
          </a:lstStyle>
          <a:p>
            <a:fld id="{38EEC551-8CDA-4EB6-89BB-2A86C9F091C8}" type="datetime8">
              <a:rPr lang="en-US" smtClean="0"/>
              <a:t>1/9/2020 2:35 PM</a:t>
            </a:fld>
            <a:endParaRPr lang="en-US"/>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52" tIns="46576" rIns="93152" bIns="4657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9" y="8829967"/>
            <a:ext cx="968149" cy="464820"/>
          </a:xfrm>
          <a:prstGeom prst="rect">
            <a:avLst/>
          </a:prstGeom>
        </p:spPr>
        <p:txBody>
          <a:bodyPr vert="horz" lIns="93152" tIns="46576" rIns="93152" bIns="46576"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50805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47951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892256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634518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70845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47890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9167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75447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40344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72683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Overview</a:t>
            </a:r>
          </a:p>
          <a:p>
            <a:r>
              <a:rPr lang="en-US" dirty="0"/>
              <a:t>SQL DW Overview</a:t>
            </a:r>
          </a:p>
          <a:p>
            <a:r>
              <a:rPr lang="en-US" dirty="0"/>
              <a:t>Some Important features, </a:t>
            </a:r>
          </a:p>
        </p:txBody>
      </p:sp>
      <p:sp>
        <p:nvSpPr>
          <p:cNvPr id="4" name="Slide Number Placeholder 3"/>
          <p:cNvSpPr>
            <a:spLocks noGrp="1"/>
          </p:cNvSpPr>
          <p:nvPr>
            <p:ph type="sldNum" sz="quarter" idx="10"/>
          </p:nvPr>
        </p:nvSpPr>
        <p:spPr/>
        <p:txBody>
          <a:bodyPr/>
          <a:lstStyle/>
          <a:p>
            <a:pPr defTabSz="899458">
              <a:defRPr/>
            </a:pPr>
            <a:fld id="{0D5314FB-40E1-401E-A72F-D4D7E8FBD28D}" type="slidenum">
              <a:rPr lang="en-US" sz="1600">
                <a:solidFill>
                  <a:prstClr val="black"/>
                </a:solidFill>
                <a:latin typeface="Calibri" panose="020F0502020204030204"/>
              </a:rPr>
              <a:pPr defTabSz="899458">
                <a:defRPr/>
              </a:pPr>
              <a:t>2</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337230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0"/>
            <a:r>
              <a:rPr lang="en-US" dirty="0"/>
              <a:t>Ingest and orchestrate data</a:t>
            </a:r>
          </a:p>
          <a:p>
            <a:pPr lvl="0"/>
            <a:r>
              <a:rPr lang="en-US" dirty="0"/>
              <a:t>Process and analyze it </a:t>
            </a:r>
          </a:p>
          <a:p>
            <a:pPr lvl="0"/>
            <a:r>
              <a:rPr lang="en-US" dirty="0"/>
              <a:t>Apply machine learning techniques</a:t>
            </a:r>
          </a:p>
          <a:p>
            <a:pPr lvl="0"/>
            <a:r>
              <a:rPr lang="en-US" dirty="0"/>
              <a:t>Enrich your analytics store</a:t>
            </a:r>
          </a:p>
          <a:p>
            <a:r>
              <a:rPr lang="en-US" dirty="0"/>
              <a:t> </a:t>
            </a:r>
          </a:p>
          <a:p>
            <a:r>
              <a:rPr lang="en-US" dirty="0"/>
              <a:t>All of this, while maintaining the security, SLAs and governance that you would expect from an enterprise-class solution.   </a:t>
            </a:r>
          </a:p>
          <a:p>
            <a:endParaRPr lang="en-US" dirty="0"/>
          </a:p>
        </p:txBody>
      </p:sp>
      <p:sp>
        <p:nvSpPr>
          <p:cNvPr id="4" name="Header Placeholder 3"/>
          <p:cNvSpPr>
            <a:spLocks noGrp="1"/>
          </p:cNvSpPr>
          <p:nvPr>
            <p:ph type="hdr" sz="quarter" idx="10"/>
          </p:nvPr>
        </p:nvSpPr>
        <p:spPr/>
        <p:txBody>
          <a:bodyPr/>
          <a:lstStyle/>
          <a:p>
            <a:pPr defTabSz="940701">
              <a:defRPr/>
            </a:pPr>
            <a:endParaRPr lang="en-US">
              <a:solidFill>
                <a:prstClr val="black"/>
              </a:solidFill>
            </a:endParaRPr>
          </a:p>
        </p:txBody>
      </p:sp>
      <p:sp>
        <p:nvSpPr>
          <p:cNvPr id="5" name="Footer Placeholder 4"/>
          <p:cNvSpPr>
            <a:spLocks noGrp="1"/>
          </p:cNvSpPr>
          <p:nvPr>
            <p:ph type="ftr" sz="quarter" idx="11"/>
          </p:nvPr>
        </p:nvSpPr>
        <p:spPr/>
        <p:txBody>
          <a:bodyPr/>
          <a:lstStyle/>
          <a:p>
            <a:pPr marL="587959" defTabSz="95829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0701">
              <a:defRPr/>
            </a:pPr>
            <a:fld id="{386CE63F-9E7F-4C04-9D0D-FCA25A8E9E86}" type="datetime8">
              <a:rPr lang="en-US">
                <a:solidFill>
                  <a:prstClr val="black"/>
                </a:solidFill>
              </a:rPr>
              <a:pPr defTabSz="940701">
                <a:defRPr/>
              </a:pPr>
              <a:t>1/9/2020 2:35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40701">
              <a:defRPr/>
            </a:pPr>
            <a:fld id="{B4008EB6-D09E-4580-8CD6-DDB14511944F}" type="slidenum">
              <a:rPr lang="en-US">
                <a:solidFill>
                  <a:prstClr val="black"/>
                </a:solidFill>
              </a:rPr>
              <a:pPr defTabSz="940701">
                <a:defRPr/>
              </a:pPr>
              <a:t>21</a:t>
            </a:fld>
            <a:endParaRPr lang="en-US">
              <a:solidFill>
                <a:prstClr val="black"/>
              </a:solidFill>
            </a:endParaRPr>
          </a:p>
        </p:txBody>
      </p:sp>
    </p:spTree>
    <p:extLst>
      <p:ext uri="{BB962C8B-B14F-4D97-AF65-F5344CB8AC3E}">
        <p14:creationId xmlns:p14="http://schemas.microsoft.com/office/powerpoint/2010/main" val="215757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strictly data or data science.</a:t>
            </a:r>
          </a:p>
          <a:p>
            <a:r>
              <a:rPr lang="en-US" dirty="0"/>
              <a:t>Guess what, if you are the person people point at if there is something is wrong with data in your organization, guess what, you are a Data Engineer. </a:t>
            </a:r>
          </a:p>
          <a:p>
            <a:r>
              <a:rPr lang="en-US" dirty="0"/>
              <a:t>Whether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66755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006697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ea typeface="ＭＳ Ｐゴシック" charset="0"/>
                <a:cs typeface="ＭＳ Ｐゴシック" charset="0"/>
              </a:rPr>
              <a:t>SQL Operates in this environment – Part of the entire infrastructure</a:t>
            </a:r>
          </a:p>
          <a:p>
            <a:r>
              <a:rPr lang="en-US" dirty="0"/>
              <a:t>Security, Blob storage, ADF, AI, Storage, compute Over the infrastructure</a:t>
            </a:r>
          </a:p>
          <a:p>
            <a:endParaRPr lang="en-US" dirty="0"/>
          </a:p>
          <a:p>
            <a:r>
              <a:rPr lang="en-US" dirty="0"/>
              <a:t>The key point is that it is an integrated platform.</a:t>
            </a:r>
          </a:p>
          <a:p>
            <a:endParaRPr lang="en-US" dirty="0"/>
          </a:p>
          <a:p>
            <a:r>
              <a:rPr lang="en-US" dirty="0"/>
              <a:t>You have to know a little about a lot – at a minimum</a:t>
            </a:r>
          </a:p>
          <a:p>
            <a:endParaRPr lang="en-US" dirty="0"/>
          </a:p>
          <a:p>
            <a:r>
              <a:rPr lang="en-US" dirty="0"/>
              <a:t>We are covering SQL DW in this session.</a:t>
            </a:r>
          </a:p>
          <a:p>
            <a:endParaRPr lang="en-US" dirty="0"/>
          </a:p>
          <a:p>
            <a:r>
              <a:rPr lang="en-US" dirty="0"/>
              <a:t>Anyone getting their certifications?</a:t>
            </a:r>
          </a:p>
        </p:txBody>
      </p:sp>
      <p:sp>
        <p:nvSpPr>
          <p:cNvPr id="4" name="Slide Number Placeholder 3"/>
          <p:cNvSpPr>
            <a:spLocks noGrp="1"/>
          </p:cNvSpPr>
          <p:nvPr>
            <p:ph type="sldNum" sz="quarter" idx="10"/>
          </p:nvPr>
        </p:nvSpPr>
        <p:spPr/>
        <p:txBody>
          <a:bodyPr/>
          <a:lstStyle/>
          <a:p>
            <a:pPr defTabSz="931516">
              <a:defRPr/>
            </a:pPr>
            <a:fld id="{01EFE40D-E08A-464F-96D6-CEB0B2DD69BC}" type="slidenum">
              <a:rPr lang="en-US" sz="1700" kern="0">
                <a:solidFill>
                  <a:sysClr val="windowText" lastClr="000000"/>
                </a:solidFill>
                <a:latin typeface="Calibri" panose="020F0502020204030204"/>
              </a:rPr>
              <a:pPr defTabSz="931516">
                <a:defRPr/>
              </a:pPr>
              <a:t>24</a:t>
            </a:fld>
            <a:endParaRPr lang="en-US" sz="17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service portfolio, we will see how these combine into different delivery models or as </a:t>
            </a:r>
          </a:p>
          <a:p>
            <a:endParaRPr lang="en-US" dirty="0"/>
          </a:p>
          <a:p>
            <a:r>
              <a:rPr lang="en-US" dirty="0"/>
              <a:t>we call them, Data Solution Architectures</a:t>
            </a:r>
          </a:p>
          <a:p>
            <a:endParaRPr lang="en-US" dirty="0"/>
          </a:p>
          <a:p>
            <a:r>
              <a:rPr lang="en-US" dirty="0"/>
              <a:t>Divided up into these areas. Devices, ……..</a:t>
            </a:r>
          </a:p>
        </p:txBody>
      </p:sp>
      <p:sp>
        <p:nvSpPr>
          <p:cNvPr id="4" name="Slide Number Placeholder 3"/>
          <p:cNvSpPr>
            <a:spLocks noGrp="1"/>
          </p:cNvSpPr>
          <p:nvPr>
            <p:ph type="sldNum" sz="quarter" idx="10"/>
          </p:nvPr>
        </p:nvSpPr>
        <p:spPr/>
        <p:txBody>
          <a:bodyPr/>
          <a:lstStyle/>
          <a:p>
            <a:pPr defTabSz="931516">
              <a:defRPr/>
            </a:pPr>
            <a:fld id="{9BBFEEBF-3471-4CCD-B57B-FE8956F7C58F}" type="slidenum">
              <a:rPr lang="nl-NL">
                <a:solidFill>
                  <a:prstClr val="black"/>
                </a:solidFill>
                <a:latin typeface="Calibri" panose="020F0502020204030204"/>
              </a:rPr>
              <a:pPr defTabSz="931516">
                <a:defRPr/>
              </a:pPr>
              <a:t>25</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using this diagram with many of my presentations.   The solution is some combination of the following into a </a:t>
            </a:r>
            <a:r>
              <a:rPr lang="en-US" b="1" dirty="0"/>
              <a:t>Solution Architecture</a:t>
            </a:r>
          </a:p>
          <a:p>
            <a:endParaRPr lang="en-US" dirty="0"/>
          </a:p>
          <a:p>
            <a:r>
              <a:rPr lang="en-US" dirty="0"/>
              <a:t>We will combine them into the following “Pick List”</a:t>
            </a:r>
          </a:p>
          <a:p>
            <a:r>
              <a:rPr lang="en-US" dirty="0"/>
              <a:t>As you come up with solutions, you pick and choose from this list</a:t>
            </a:r>
          </a:p>
          <a:p>
            <a:r>
              <a:rPr lang="en-US" dirty="0"/>
              <a:t>This is limited.</a:t>
            </a:r>
          </a:p>
        </p:txBody>
      </p:sp>
      <p:sp>
        <p:nvSpPr>
          <p:cNvPr id="4" name="Slide Number Placeholder 3"/>
          <p:cNvSpPr>
            <a:spLocks noGrp="1"/>
          </p:cNvSpPr>
          <p:nvPr>
            <p:ph type="sldNum" sz="quarter" idx="5"/>
          </p:nvPr>
        </p:nvSpPr>
        <p:spPr/>
        <p:txBody>
          <a:bodyPr/>
          <a:lstStyle/>
          <a:p>
            <a:fld id="{3A1FBFEC-2250-4DF7-B6AC-D349790A062A}" type="slidenum">
              <a:rPr lang="en-US" smtClean="0"/>
              <a:t>26</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when you look at Azure, there are so many technologies, difficult to make the right choices</a:t>
            </a:r>
          </a:p>
          <a:p>
            <a:r>
              <a:rPr lang="en-US" dirty="0"/>
              <a:t>What do you choose?</a:t>
            </a:r>
          </a:p>
          <a:p>
            <a:endParaRPr lang="en-US" dirty="0"/>
          </a:p>
          <a:p>
            <a:r>
              <a:rPr lang="en-US" dirty="0"/>
              <a:t>DEMO – Go to site</a:t>
            </a:r>
          </a:p>
          <a:p>
            <a:r>
              <a:rPr lang="en-US" dirty="0"/>
              <a:t>Give credit to the community</a:t>
            </a:r>
          </a:p>
        </p:txBody>
      </p:sp>
      <p:sp>
        <p:nvSpPr>
          <p:cNvPr id="4" name="Slide Number Placeholder 3"/>
          <p:cNvSpPr>
            <a:spLocks noGrp="1"/>
          </p:cNvSpPr>
          <p:nvPr>
            <p:ph type="sldNum" sz="quarter" idx="5"/>
          </p:nvPr>
        </p:nvSpPr>
        <p:spPr/>
        <p:txBody>
          <a:bodyPr/>
          <a:lstStyle/>
          <a:p>
            <a:fld id="{3A1FBFEC-2250-4DF7-B6AC-D349790A062A}" type="slidenum">
              <a:rPr lang="en-US" smtClean="0"/>
              <a:t>27</a:t>
            </a:fld>
            <a:endParaRPr lang="en-US"/>
          </a:p>
        </p:txBody>
      </p:sp>
    </p:spTree>
    <p:extLst>
      <p:ext uri="{BB962C8B-B14F-4D97-AF65-F5344CB8AC3E}">
        <p14:creationId xmlns:p14="http://schemas.microsoft.com/office/powerpoint/2010/main" val="242182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48347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97968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strictly data or data science.</a:t>
            </a:r>
          </a:p>
          <a:p>
            <a:r>
              <a:rPr lang="en-US" dirty="0"/>
              <a:t>Guess what, if you are the person people point at if there is something is wrong with data in your organization, guess what, you are a Data Engineer. </a:t>
            </a:r>
          </a:p>
          <a:p>
            <a:r>
              <a:rPr lang="en-US" dirty="0"/>
              <a:t>Whether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30021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DW as the hub Cubes are the spike</a:t>
            </a:r>
          </a:p>
          <a:p>
            <a:endParaRPr lang="en-US" dirty="0"/>
          </a:p>
          <a:p>
            <a:r>
              <a:rPr lang="en-US" dirty="0"/>
              <a:t>Siloed data marts can lead to incomplete information and additional headcount cost. </a:t>
            </a:r>
          </a:p>
          <a:p>
            <a:r>
              <a:rPr lang="en-US" dirty="0"/>
              <a:t>A monolithic data warehouse has inherent limits. </a:t>
            </a:r>
          </a:p>
          <a:p>
            <a:endParaRPr lang="en-US" dirty="0"/>
          </a:p>
          <a:p>
            <a:r>
              <a:rPr lang="en-US" dirty="0"/>
              <a:t>hub-and-spoke architecture where SQL Data Warehouse acts as a hub for the data marts. </a:t>
            </a:r>
          </a:p>
          <a:p>
            <a:r>
              <a:rPr lang="en-US" dirty="0"/>
              <a:t>Integrate Azure Functions to fully leverage the elasticity of SQL Data Warehouse with </a:t>
            </a:r>
            <a:r>
              <a:rPr lang="en-US" dirty="0" err="1"/>
              <a:t>autoscale</a:t>
            </a:r>
            <a:r>
              <a:rPr lang="en-US" dirty="0"/>
              <a:t> capabilities. </a:t>
            </a:r>
          </a:p>
          <a:p>
            <a:endParaRPr lang="en-US" dirty="0"/>
          </a:p>
          <a:p>
            <a:r>
              <a:rPr lang="en-US" dirty="0"/>
              <a:t>Key – All </a:t>
            </a:r>
            <a:r>
              <a:rPr lang="en-US" dirty="0" err="1"/>
              <a:t>queryes</a:t>
            </a:r>
            <a:r>
              <a:rPr lang="en-US" dirty="0"/>
              <a:t> are answered in a timely fashion.</a:t>
            </a:r>
          </a:p>
          <a:p>
            <a:r>
              <a:rPr lang="en-US" dirty="0"/>
              <a:t>Not all queries are created equal</a:t>
            </a:r>
          </a:p>
          <a:p>
            <a:r>
              <a:rPr lang="en-US" dirty="0"/>
              <a:t>Do you need the power of MPP?   </a:t>
            </a:r>
          </a:p>
          <a:p>
            <a:r>
              <a:rPr lang="en-US" dirty="0"/>
              <a:t>Subject area data marts, Cubes for Power BI</a:t>
            </a:r>
          </a:p>
        </p:txBody>
      </p:sp>
      <p:sp>
        <p:nvSpPr>
          <p:cNvPr id="4" name="Slide Number Placeholder 3"/>
          <p:cNvSpPr>
            <a:spLocks noGrp="1"/>
          </p:cNvSpPr>
          <p:nvPr>
            <p:ph type="sldNum" sz="quarter" idx="10"/>
          </p:nvPr>
        </p:nvSpPr>
        <p:spPr/>
        <p:txBody>
          <a:bodyPr/>
          <a:lstStyle/>
          <a:p>
            <a:pPr defTabSz="931516">
              <a:defRPr/>
            </a:pPr>
            <a:fld id="{4484ABEE-72D2-4711-B507-13A06E438805}" type="slidenum">
              <a:rPr lang="en-US">
                <a:solidFill>
                  <a:prstClr val="black"/>
                </a:solidFill>
                <a:latin typeface="Calibri" panose="020F0502020204030204"/>
              </a:rPr>
              <a:pPr defTabSz="931516">
                <a:defRPr/>
              </a:pPr>
              <a:t>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256507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16027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057853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that look like?</a:t>
            </a:r>
          </a:p>
          <a:p>
            <a:r>
              <a:rPr lang="en-US" dirty="0"/>
              <a:t>Data Engineering here is not about moving data, but security and access</a:t>
            </a:r>
          </a:p>
          <a:p>
            <a:r>
              <a:rPr lang="en-US" dirty="0"/>
              <a:t>Whether it is on prem or in the cloud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079749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emf"/><Relationship Id="rId1" Type="http://schemas.openxmlformats.org/officeDocument/2006/relationships/slideMaster" Target="../slideMasters/slideMaster11.xml"/><Relationship Id="rId4" Type="http://schemas.openxmlformats.org/officeDocument/2006/relationships/image" Target="../media/image60.svg"/></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4.jpe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5.tiff"/><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Master" Target="../slideMasters/slideMaster12.xml"/><Relationship Id="rId4" Type="http://schemas.openxmlformats.org/officeDocument/2006/relationships/image" Target="../media/image68.jp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Master" Target="../slideMasters/slideMaster12.xml"/><Relationship Id="rId4" Type="http://schemas.openxmlformats.org/officeDocument/2006/relationships/image" Target="../media/image72.jpg"/></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1/9/2020</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78466959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5618728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9627512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654403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8496506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539156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587337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56582463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1474520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23245122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532866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7681168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586810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2909866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1243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24"/>
              </a:spcBef>
              <a:defRPr/>
            </a:lvl1pPr>
          </a:lstStyle>
          <a:p>
            <a:r>
              <a:rPr lang="en-US" dirty="0"/>
              <a:t>Click to edit Master title style</a:t>
            </a:r>
          </a:p>
        </p:txBody>
      </p:sp>
      <p:sp>
        <p:nvSpPr>
          <p:cNvPr id="3" name="Text Placeholder 2"/>
          <p:cNvSpPr>
            <a:spLocks noGrp="1"/>
          </p:cNvSpPr>
          <p:nvPr>
            <p:ph type="body" sz="quarter" idx="10"/>
          </p:nvPr>
        </p:nvSpPr>
        <p:spPr>
          <a:xfrm>
            <a:off x="595915" y="1464074"/>
            <a:ext cx="11239464" cy="1519294"/>
          </a:xfrm>
        </p:spPr>
        <p:txBody>
          <a:bodyPr/>
          <a:lstStyle>
            <a:lvl1pPr>
              <a:spcBef>
                <a:spcPts val="1020"/>
              </a:spcBef>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1059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332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0024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8221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889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3207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7665754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1613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168176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100463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848102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1194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1346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41888028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571220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4237767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443227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276514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25922504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5708232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3835562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6048954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2563103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8434224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8475268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372976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394560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519418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7474103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8460093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380830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0356609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98025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2102692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7976868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135192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1600438"/>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072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1/9/2020</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156469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475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Rectangle 15"/>
          <p:cNvSpPr/>
          <p:nvPr userDrawn="1"/>
        </p:nvSpPr>
        <p:spPr bwMode="auto">
          <a:xfrm>
            <a:off x="1" y="0"/>
            <a:ext cx="5335422"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22"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411" y="2294500"/>
            <a:ext cx="5046026" cy="2405525"/>
          </a:xfrm>
        </p:spPr>
        <p:txBody>
          <a:bodyPr/>
          <a:lstStyle>
            <a:lvl1pPr>
              <a:defRPr lang="en-US" sz="5609"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921402" y="573412"/>
            <a:ext cx="5080271" cy="2318327"/>
          </a:xfrm>
        </p:spPr>
        <p:txBody>
          <a:bodyPr wrap="square">
            <a:spAutoFit/>
          </a:bodyPr>
          <a:lstStyle>
            <a:lvl1pPr>
              <a:defRPr sz="367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9807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1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image" Target="../media/image27.emf"/><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10" Type="http://schemas.openxmlformats.org/officeDocument/2006/relationships/slideLayout" Target="../slideLayouts/slideLayout230.xml"/><Relationship Id="rId19" Type="http://schemas.openxmlformats.org/officeDocument/2006/relationships/theme" Target="../theme/theme1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image" Target="../media/image61.png"/><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theme" Target="../theme/theme1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image" Target="../media/image1.emf"/><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image" Target="../media/image1.emf"/><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24.png"/><Relationship Id="rId2" Type="http://schemas.openxmlformats.org/officeDocument/2006/relationships/slideLayout" Target="../slideLayouts/slideLayout67.xml"/><Relationship Id="rId16" Type="http://schemas.openxmlformats.org/officeDocument/2006/relationships/theme" Target="../theme/theme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image" Target="../media/image27.emf"/><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theme" Target="../theme/theme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theme" Target="../theme/theme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image" Target="../media/image34.emf"/><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8" Type="http://schemas.openxmlformats.org/officeDocument/2006/relationships/slideLayout" Target="../slideLayouts/slideLayout115.xml"/><Relationship Id="rId3"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image" Target="../media/image42.png"/><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theme" Target="../theme/theme7.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theme" Target="../theme/theme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21" Type="http://schemas.openxmlformats.org/officeDocument/2006/relationships/image" Target="../media/image27.emf"/><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theme" Target="../theme/theme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6" r:id="rId12"/>
    <p:sldLayoutId id="2147484504" r:id="rId13"/>
    <p:sldLayoutId id="2147484620" r:id="rId14"/>
    <p:sldLayoutId id="2147484621" r:id="rId15"/>
    <p:sldLayoutId id="2147484692"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627ED9C8-F09A-4D9E-BEC0-4725162E21FF}" type="datetimeFigureOut">
              <a:rPr lang="en-US" smtClean="0"/>
              <a:t>1/9/2020</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347482641"/>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8" r:id="rId10"/>
    <p:sldLayoutId id="214748470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1255619"/>
      </p:ext>
    </p:extLst>
  </p:cSld>
  <p:clrMap bg1="lt1" tx1="dk1" bg2="lt2" tx2="dk2" accent1="accent1" accent2="accent2" accent3="accent3" accent4="accent4" accent5="accent5" accent6="accent6" hlink="hlink" folHlink="folHlink"/>
  <p:sldLayoutIdLst>
    <p:sldLayoutId id="2147484723" r:id="rId1"/>
    <p:sldLayoutId id="2147484724" r:id="rId2"/>
    <p:sldLayoutId id="2147484725" r:id="rId3"/>
    <p:sldLayoutId id="2147484726" r:id="rId4"/>
    <p:sldLayoutId id="2147484727" r:id="rId5"/>
    <p:sldLayoutId id="2147484728" r:id="rId6"/>
    <p:sldLayoutId id="2147484729" r:id="rId7"/>
    <p:sldLayoutId id="2147484730" r:id="rId8"/>
    <p:sldLayoutId id="2147484731" r:id="rId9"/>
    <p:sldLayoutId id="2147484732" r:id="rId10"/>
    <p:sldLayoutId id="2147484733" r:id="rId11"/>
    <p:sldLayoutId id="2147484734" r:id="rId12"/>
    <p:sldLayoutId id="2147484735" r:id="rId13"/>
    <p:sldLayoutId id="2147484736" r:id="rId14"/>
    <p:sldLayoutId id="2147484737" r:id="rId15"/>
    <p:sldLayoutId id="2147484738" r:id="rId16"/>
    <p:sldLayoutId id="2147484739" r:id="rId17"/>
    <p:sldLayoutId id="2147484740" r:id="rId18"/>
  </p:sldLayoutIdLst>
  <p:transition>
    <p:fade/>
  </p:transition>
  <p:hf sldNum="0" hdr="0" ftr="0" dt="0"/>
  <p:txStyles>
    <p:titleStyle>
      <a:lvl1pPr algn="l" defTabSz="951304" rtl="0" eaLnBrk="1" latinLnBrk="0" hangingPunct="1">
        <a:lnSpc>
          <a:spcPct val="100000"/>
        </a:lnSpc>
        <a:spcBef>
          <a:spcPct val="0"/>
        </a:spcBef>
        <a:spcAft>
          <a:spcPts val="1224"/>
        </a:spcAft>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807395487"/>
      </p:ext>
    </p:extLst>
  </p:cSld>
  <p:clrMap bg1="lt1" tx1="dk1" bg2="lt2" tx2="dk2" accent1="accent1" accent2="accent2" accent3="accent3" accent4="accent4" accent5="accent5" accent6="accent6" hlink="hlink" folHlink="folHlink"/>
  <p:sldLayoutIdLst>
    <p:sldLayoutId id="2147484743" r:id="rId1"/>
    <p:sldLayoutId id="2147484744" r:id="rId2"/>
    <p:sldLayoutId id="2147484745" r:id="rId3"/>
    <p:sldLayoutId id="2147484746" r:id="rId4"/>
    <p:sldLayoutId id="2147484747" r:id="rId5"/>
    <p:sldLayoutId id="2147484748" r:id="rId6"/>
    <p:sldLayoutId id="2147484749" r:id="rId7"/>
    <p:sldLayoutId id="2147484750" r:id="rId8"/>
    <p:sldLayoutId id="2147484751" r:id="rId9"/>
    <p:sldLayoutId id="2147484752" r:id="rId10"/>
    <p:sldLayoutId id="2147484753" r:id="rId11"/>
    <p:sldLayoutId id="2147484754" r:id="rId12"/>
    <p:sldLayoutId id="2147484755" r:id="rId13"/>
    <p:sldLayoutId id="2147484756" r:id="rId14"/>
    <p:sldLayoutId id="2147484757" r:id="rId15"/>
    <p:sldLayoutId id="2147484758" r:id="rId16"/>
    <p:sldLayoutId id="2147484759" r:id="rId17"/>
    <p:sldLayoutId id="2147484760" r:id="rId18"/>
    <p:sldLayoutId id="2147484761" r:id="rId19"/>
    <p:sldLayoutId id="2147484762" r:id="rId20"/>
    <p:sldLayoutId id="2147484763" r:id="rId21"/>
    <p:sldLayoutId id="2147484764" r:id="rId22"/>
    <p:sldLayoutId id="2147484765" r:id="rId23"/>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9" r:id="rId12"/>
    <p:sldLayoutId id="2147484550" r:id="rId13"/>
    <p:sldLayoutId id="2147484693" r:id="rId14"/>
    <p:sldLayoutId id="2147484697" r:id="rId15"/>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4"/>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4" r:id="rId20"/>
    <p:sldLayoutId id="2147484645" r:id="rId21"/>
    <p:sldLayoutId id="2147484646" r:id="rId22"/>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tyoung@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83.xml"/><Relationship Id="rId6" Type="http://schemas.openxmlformats.org/officeDocument/2006/relationships/image" Target="../media/image75.png"/><Relationship Id="rId5" Type="http://schemas.openxmlformats.org/officeDocument/2006/relationships/hyperlink" Target="http://linkedin.com/in/steveyoung/" TargetMode="External"/><Relationship Id="rId4" Type="http://schemas.openxmlformats.org/officeDocument/2006/relationships/hyperlink" Target="http://5minutebi.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8.sv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147.png"/><Relationship Id="rId5" Type="http://schemas.microsoft.com/office/2007/relationships/hdphoto" Target="../media/hdphoto4.wdp"/><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0.xml"/><Relationship Id="rId1" Type="http://schemas.openxmlformats.org/officeDocument/2006/relationships/slideLayout" Target="../slideLayouts/slideLayout79.xml"/><Relationship Id="rId4" Type="http://schemas.openxmlformats.org/officeDocument/2006/relationships/image" Target="../media/image150.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26" Type="http://schemas.openxmlformats.org/officeDocument/2006/relationships/image" Target="../media/image173.png"/><Relationship Id="rId21" Type="http://schemas.openxmlformats.org/officeDocument/2006/relationships/image" Target="../media/image168.png"/><Relationship Id="rId34" Type="http://schemas.openxmlformats.org/officeDocument/2006/relationships/image" Target="../media/image181.png"/><Relationship Id="rId42" Type="http://schemas.openxmlformats.org/officeDocument/2006/relationships/image" Target="../media/image189.png"/><Relationship Id="rId47" Type="http://schemas.openxmlformats.org/officeDocument/2006/relationships/image" Target="../media/image194.png"/><Relationship Id="rId50" Type="http://schemas.openxmlformats.org/officeDocument/2006/relationships/image" Target="../media/image196.png"/><Relationship Id="rId55" Type="http://schemas.openxmlformats.org/officeDocument/2006/relationships/image" Target="../media/image200.png"/><Relationship Id="rId63" Type="http://schemas.openxmlformats.org/officeDocument/2006/relationships/image" Target="../media/image208.png"/><Relationship Id="rId68" Type="http://schemas.openxmlformats.org/officeDocument/2006/relationships/image" Target="../media/image213.png"/><Relationship Id="rId7" Type="http://schemas.openxmlformats.org/officeDocument/2006/relationships/image" Target="../media/image155.png"/><Relationship Id="rId2" Type="http://schemas.openxmlformats.org/officeDocument/2006/relationships/notesSlide" Target="../notesSlides/notesSlide23.xml"/><Relationship Id="rId16" Type="http://schemas.openxmlformats.org/officeDocument/2006/relationships/image" Target="../media/image163.png"/><Relationship Id="rId29" Type="http://schemas.openxmlformats.org/officeDocument/2006/relationships/image" Target="../media/image176.png"/><Relationship Id="rId11" Type="http://schemas.openxmlformats.org/officeDocument/2006/relationships/image" Target="../media/image76.png"/><Relationship Id="rId24" Type="http://schemas.openxmlformats.org/officeDocument/2006/relationships/image" Target="../media/image171.png"/><Relationship Id="rId32" Type="http://schemas.openxmlformats.org/officeDocument/2006/relationships/image" Target="../media/image179.png"/><Relationship Id="rId37" Type="http://schemas.openxmlformats.org/officeDocument/2006/relationships/image" Target="../media/image184.png"/><Relationship Id="rId40" Type="http://schemas.openxmlformats.org/officeDocument/2006/relationships/image" Target="../media/image187.png"/><Relationship Id="rId45" Type="http://schemas.openxmlformats.org/officeDocument/2006/relationships/image" Target="../media/image192.png"/><Relationship Id="rId53" Type="http://schemas.openxmlformats.org/officeDocument/2006/relationships/image" Target="../media/image198.png"/><Relationship Id="rId58" Type="http://schemas.openxmlformats.org/officeDocument/2006/relationships/image" Target="../media/image203.png"/><Relationship Id="rId66" Type="http://schemas.openxmlformats.org/officeDocument/2006/relationships/image" Target="../media/image211.png"/><Relationship Id="rId5" Type="http://schemas.openxmlformats.org/officeDocument/2006/relationships/image" Target="../media/image153.png"/><Relationship Id="rId61" Type="http://schemas.openxmlformats.org/officeDocument/2006/relationships/image" Target="../media/image206.png"/><Relationship Id="rId19" Type="http://schemas.openxmlformats.org/officeDocument/2006/relationships/image" Target="../media/image166.png"/><Relationship Id="rId14" Type="http://schemas.openxmlformats.org/officeDocument/2006/relationships/image" Target="../media/image161.png"/><Relationship Id="rId22" Type="http://schemas.openxmlformats.org/officeDocument/2006/relationships/image" Target="../media/image169.png"/><Relationship Id="rId27" Type="http://schemas.openxmlformats.org/officeDocument/2006/relationships/image" Target="../media/image174.png"/><Relationship Id="rId30" Type="http://schemas.openxmlformats.org/officeDocument/2006/relationships/image" Target="../media/image177.png"/><Relationship Id="rId35" Type="http://schemas.openxmlformats.org/officeDocument/2006/relationships/image" Target="../media/image182.png"/><Relationship Id="rId43" Type="http://schemas.openxmlformats.org/officeDocument/2006/relationships/image" Target="../media/image190.png"/><Relationship Id="rId48" Type="http://schemas.openxmlformats.org/officeDocument/2006/relationships/image" Target="../media/image195.png"/><Relationship Id="rId56" Type="http://schemas.openxmlformats.org/officeDocument/2006/relationships/image" Target="../media/image201.png"/><Relationship Id="rId64" Type="http://schemas.openxmlformats.org/officeDocument/2006/relationships/image" Target="../media/image209.png"/><Relationship Id="rId8" Type="http://schemas.openxmlformats.org/officeDocument/2006/relationships/image" Target="../media/image156.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51.png"/><Relationship Id="rId12" Type="http://schemas.openxmlformats.org/officeDocument/2006/relationships/image" Target="../media/image159.png"/><Relationship Id="rId17" Type="http://schemas.openxmlformats.org/officeDocument/2006/relationships/image" Target="../media/image164.png"/><Relationship Id="rId25" Type="http://schemas.openxmlformats.org/officeDocument/2006/relationships/image" Target="../media/image172.png"/><Relationship Id="rId33" Type="http://schemas.openxmlformats.org/officeDocument/2006/relationships/image" Target="../media/image180.png"/><Relationship Id="rId38" Type="http://schemas.openxmlformats.org/officeDocument/2006/relationships/image" Target="../media/image185.png"/><Relationship Id="rId46" Type="http://schemas.openxmlformats.org/officeDocument/2006/relationships/image" Target="../media/image193.png"/><Relationship Id="rId59" Type="http://schemas.openxmlformats.org/officeDocument/2006/relationships/image" Target="../media/image204.png"/><Relationship Id="rId67" Type="http://schemas.openxmlformats.org/officeDocument/2006/relationships/image" Target="../media/image212.png"/><Relationship Id="rId20" Type="http://schemas.openxmlformats.org/officeDocument/2006/relationships/image" Target="../media/image167.png"/><Relationship Id="rId41" Type="http://schemas.openxmlformats.org/officeDocument/2006/relationships/image" Target="../media/image188.png"/><Relationship Id="rId54" Type="http://schemas.openxmlformats.org/officeDocument/2006/relationships/image" Target="../media/image199.png"/><Relationship Id="rId62" Type="http://schemas.openxmlformats.org/officeDocument/2006/relationships/image" Target="../media/image207.png"/><Relationship Id="rId1" Type="http://schemas.openxmlformats.org/officeDocument/2006/relationships/slideLayout" Target="../slideLayouts/slideLayout5.xml"/><Relationship Id="rId6" Type="http://schemas.openxmlformats.org/officeDocument/2006/relationships/image" Target="../media/image154.png"/><Relationship Id="rId15" Type="http://schemas.openxmlformats.org/officeDocument/2006/relationships/image" Target="../media/image162.png"/><Relationship Id="rId23" Type="http://schemas.openxmlformats.org/officeDocument/2006/relationships/image" Target="../media/image170.png"/><Relationship Id="rId28" Type="http://schemas.openxmlformats.org/officeDocument/2006/relationships/image" Target="../media/image175.png"/><Relationship Id="rId36" Type="http://schemas.openxmlformats.org/officeDocument/2006/relationships/image" Target="../media/image183.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202.png"/><Relationship Id="rId10" Type="http://schemas.openxmlformats.org/officeDocument/2006/relationships/image" Target="../media/image158.png"/><Relationship Id="rId31" Type="http://schemas.openxmlformats.org/officeDocument/2006/relationships/image" Target="../media/image178.png"/><Relationship Id="rId44" Type="http://schemas.openxmlformats.org/officeDocument/2006/relationships/image" Target="../media/image191.png"/><Relationship Id="rId52" Type="http://schemas.openxmlformats.org/officeDocument/2006/relationships/image" Target="../media/image197.png"/><Relationship Id="rId60" Type="http://schemas.openxmlformats.org/officeDocument/2006/relationships/image" Target="../media/image205.png"/><Relationship Id="rId65" Type="http://schemas.openxmlformats.org/officeDocument/2006/relationships/image" Target="../media/image210.png"/><Relationship Id="rId4" Type="http://schemas.openxmlformats.org/officeDocument/2006/relationships/image" Target="../media/image152.png"/><Relationship Id="rId9" Type="http://schemas.openxmlformats.org/officeDocument/2006/relationships/image" Target="../media/image157.png"/><Relationship Id="rId13" Type="http://schemas.openxmlformats.org/officeDocument/2006/relationships/image" Target="../media/image160.png"/><Relationship Id="rId18" Type="http://schemas.openxmlformats.org/officeDocument/2006/relationships/image" Target="../media/image165.png"/><Relationship Id="rId39" Type="http://schemas.openxmlformats.org/officeDocument/2006/relationships/image" Target="../media/image186.png"/></Relationships>
</file>

<file path=ppt/slides/_rels/slide25.xml.rels><?xml version="1.0" encoding="UTF-8" standalone="yes"?>
<Relationships xmlns="http://schemas.openxmlformats.org/package/2006/relationships"><Relationship Id="rId8" Type="http://schemas.openxmlformats.org/officeDocument/2006/relationships/image" Target="../media/image219.emf"/><Relationship Id="rId13" Type="http://schemas.openxmlformats.org/officeDocument/2006/relationships/image" Target="../media/image224.png"/><Relationship Id="rId18" Type="http://schemas.openxmlformats.org/officeDocument/2006/relationships/image" Target="../media/image229.png"/><Relationship Id="rId3" Type="http://schemas.openxmlformats.org/officeDocument/2006/relationships/image" Target="../media/image214.png"/><Relationship Id="rId21" Type="http://schemas.openxmlformats.org/officeDocument/2006/relationships/image" Target="../media/image232.png"/><Relationship Id="rId7" Type="http://schemas.openxmlformats.org/officeDocument/2006/relationships/image" Target="../media/image218.png"/><Relationship Id="rId12" Type="http://schemas.openxmlformats.org/officeDocument/2006/relationships/image" Target="../media/image223.png"/><Relationship Id="rId17" Type="http://schemas.openxmlformats.org/officeDocument/2006/relationships/image" Target="../media/image228.png"/><Relationship Id="rId2" Type="http://schemas.openxmlformats.org/officeDocument/2006/relationships/notesSlide" Target="../notesSlides/notesSlide24.xml"/><Relationship Id="rId16" Type="http://schemas.openxmlformats.org/officeDocument/2006/relationships/image" Target="../media/image227.png"/><Relationship Id="rId20" Type="http://schemas.openxmlformats.org/officeDocument/2006/relationships/image" Target="../media/image231.png"/><Relationship Id="rId1" Type="http://schemas.openxmlformats.org/officeDocument/2006/relationships/slideLayout" Target="../slideLayouts/slideLayout183.xml"/><Relationship Id="rId6" Type="http://schemas.openxmlformats.org/officeDocument/2006/relationships/image" Target="../media/image217.png"/><Relationship Id="rId11" Type="http://schemas.openxmlformats.org/officeDocument/2006/relationships/image" Target="../media/image222.png"/><Relationship Id="rId5" Type="http://schemas.openxmlformats.org/officeDocument/2006/relationships/image" Target="../media/image216.emf"/><Relationship Id="rId15" Type="http://schemas.openxmlformats.org/officeDocument/2006/relationships/image" Target="../media/image226.png"/><Relationship Id="rId10" Type="http://schemas.openxmlformats.org/officeDocument/2006/relationships/image" Target="../media/image221.png"/><Relationship Id="rId19" Type="http://schemas.openxmlformats.org/officeDocument/2006/relationships/image" Target="../media/image230.png"/><Relationship Id="rId4" Type="http://schemas.openxmlformats.org/officeDocument/2006/relationships/image" Target="../media/image215.emf"/><Relationship Id="rId9" Type="http://schemas.openxmlformats.org/officeDocument/2006/relationships/image" Target="../media/image220.emf"/><Relationship Id="rId14" Type="http://schemas.openxmlformats.org/officeDocument/2006/relationships/image" Target="../media/image225.png"/><Relationship Id="rId22" Type="http://schemas.openxmlformats.org/officeDocument/2006/relationships/image" Target="../media/image233.png"/></Relationships>
</file>

<file path=ppt/slides/_rels/slide2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236.png"/><Relationship Id="rId5" Type="http://schemas.openxmlformats.org/officeDocument/2006/relationships/image" Target="../media/image235.png"/><Relationship Id="rId4" Type="http://schemas.microsoft.com/office/2007/relationships/hdphoto" Target="../media/hdphoto8.wdp"/></Relationships>
</file>

<file path=ppt/slides/_rels/slide27.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hyperlink" Target="https://github.com/nnmer"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37.png"/><Relationship Id="rId5" Type="http://schemas.openxmlformats.org/officeDocument/2006/relationships/hyperlink" Target="https://nnmer.github.io/azure-services-map/dist/" TargetMode="External"/><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70.xml"/><Relationship Id="rId5" Type="http://schemas.openxmlformats.org/officeDocument/2006/relationships/image" Target="../media/image78.sv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67.xml"/><Relationship Id="rId6" Type="http://schemas.microsoft.com/office/2007/relationships/hdphoto" Target="../media/hdphoto2.wdp"/><Relationship Id="rId5" Type="http://schemas.openxmlformats.org/officeDocument/2006/relationships/image" Target="../media/image8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3" Type="http://schemas.openxmlformats.org/officeDocument/2006/relationships/image" Target="../media/image92.jpe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image" Target="../media/image100.pn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png"/><Relationship Id="rId50" Type="http://schemas.openxmlformats.org/officeDocument/2006/relationships/image" Target="../media/image129.jpg"/><Relationship Id="rId7" Type="http://schemas.openxmlformats.org/officeDocument/2006/relationships/image" Target="../media/image86.jpeg"/><Relationship Id="rId2" Type="http://schemas.openxmlformats.org/officeDocument/2006/relationships/image" Target="../media/image81.jpeg"/><Relationship Id="rId16" Type="http://schemas.openxmlformats.org/officeDocument/2006/relationships/image" Target="../media/image95.png"/><Relationship Id="rId29" Type="http://schemas.openxmlformats.org/officeDocument/2006/relationships/image" Target="../media/image108.png"/><Relationship Id="rId11" Type="http://schemas.openxmlformats.org/officeDocument/2006/relationships/image" Target="../media/image90.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4.jpeg"/><Relationship Id="rId53" Type="http://schemas.openxmlformats.org/officeDocument/2006/relationships/image" Target="../media/image132.jpg"/><Relationship Id="rId5" Type="http://schemas.openxmlformats.org/officeDocument/2006/relationships/image" Target="../media/image84.jpe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jpeg"/><Relationship Id="rId44" Type="http://schemas.openxmlformats.org/officeDocument/2006/relationships/image" Target="../media/image123.png"/><Relationship Id="rId52" Type="http://schemas.openxmlformats.org/officeDocument/2006/relationships/image" Target="../media/image131.jpg"/><Relationship Id="rId4" Type="http://schemas.openxmlformats.org/officeDocument/2006/relationships/image" Target="../media/image83.png"/><Relationship Id="rId9" Type="http://schemas.openxmlformats.org/officeDocument/2006/relationships/image" Target="../media/image88.jpe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43" Type="http://schemas.openxmlformats.org/officeDocument/2006/relationships/image" Target="../media/image122.png"/><Relationship Id="rId48" Type="http://schemas.openxmlformats.org/officeDocument/2006/relationships/image" Target="../media/image127.jpeg"/><Relationship Id="rId8" Type="http://schemas.openxmlformats.org/officeDocument/2006/relationships/image" Target="../media/image87.png"/><Relationship Id="rId51" Type="http://schemas.openxmlformats.org/officeDocument/2006/relationships/image" Target="../media/image130.png"/><Relationship Id="rId3" Type="http://schemas.openxmlformats.org/officeDocument/2006/relationships/image" Target="../media/image82.png"/><Relationship Id="rId12" Type="http://schemas.openxmlformats.org/officeDocument/2006/relationships/image" Target="../media/image91.jpe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png"/><Relationship Id="rId46" Type="http://schemas.openxmlformats.org/officeDocument/2006/relationships/image" Target="../media/image125.jpeg"/><Relationship Id="rId20" Type="http://schemas.openxmlformats.org/officeDocument/2006/relationships/image" Target="../media/image99.png"/><Relationship Id="rId41" Type="http://schemas.openxmlformats.org/officeDocument/2006/relationships/image" Target="../media/image120.png"/><Relationship Id="rId54" Type="http://schemas.openxmlformats.org/officeDocument/2006/relationships/image" Target="../media/image133.png"/><Relationship Id="rId1" Type="http://schemas.openxmlformats.org/officeDocument/2006/relationships/slideLayout" Target="../slideLayouts/slideLayout67.xml"/><Relationship Id="rId6" Type="http://schemas.openxmlformats.org/officeDocument/2006/relationships/image" Target="../media/image85.png"/><Relationship Id="rId15" Type="http://schemas.openxmlformats.org/officeDocument/2006/relationships/image" Target="../media/image94.png"/><Relationship Id="rId23" Type="http://schemas.openxmlformats.org/officeDocument/2006/relationships/image" Target="../media/image102.jpeg"/><Relationship Id="rId28" Type="http://schemas.openxmlformats.org/officeDocument/2006/relationships/image" Target="../media/image107.jpeg"/><Relationship Id="rId36" Type="http://schemas.openxmlformats.org/officeDocument/2006/relationships/image" Target="../media/image115.jpeg"/><Relationship Id="rId49"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8" Type="http://schemas.openxmlformats.org/officeDocument/2006/relationships/image" Target="../media/image142.png"/><Relationship Id="rId13" Type="http://schemas.microsoft.com/office/2007/relationships/hdphoto" Target="../media/hdphoto7.wdp"/><Relationship Id="rId3" Type="http://schemas.openxmlformats.org/officeDocument/2006/relationships/image" Target="../media/image139.png"/><Relationship Id="rId7" Type="http://schemas.microsoft.com/office/2007/relationships/hdphoto" Target="../media/hdphoto4.wdp"/><Relationship Id="rId12" Type="http://schemas.openxmlformats.org/officeDocument/2006/relationships/image" Target="../media/image144.png"/><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image" Target="../media/image141.png"/><Relationship Id="rId11" Type="http://schemas.microsoft.com/office/2007/relationships/hdphoto" Target="../media/hdphoto6.wdp"/><Relationship Id="rId5" Type="http://schemas.openxmlformats.org/officeDocument/2006/relationships/image" Target="../media/image140.png"/><Relationship Id="rId15" Type="http://schemas.openxmlformats.org/officeDocument/2006/relationships/image" Target="../media/image146.png"/><Relationship Id="rId10" Type="http://schemas.openxmlformats.org/officeDocument/2006/relationships/image" Target="../media/image143.png"/><Relationship Id="rId4" Type="http://schemas.microsoft.com/office/2007/relationships/hdphoto" Target="../media/hdphoto3.wdp"/><Relationship Id="rId9" Type="http://schemas.microsoft.com/office/2007/relationships/hdphoto" Target="../media/hdphoto5.wdp"/><Relationship Id="rId14"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5915" y="2988571"/>
            <a:ext cx="9327356" cy="615553"/>
          </a:xfrm>
        </p:spPr>
        <p:txBody>
          <a:bodyPr/>
          <a:lstStyle/>
          <a:p>
            <a:r>
              <a:rPr lang="en-US" sz="4000" b="1" dirty="0"/>
              <a:t>Data Engineering with Azure</a:t>
            </a:r>
            <a:endParaRPr lang="en-US" sz="4000" b="1" dirty="0">
              <a:solidFill>
                <a:schemeClr val="tx1"/>
              </a:solidFill>
            </a:endParaRPr>
          </a:p>
        </p:txBody>
      </p:sp>
      <p:sp>
        <p:nvSpPr>
          <p:cNvPr id="5" name="Text Placeholder 4"/>
          <p:cNvSpPr>
            <a:spLocks noGrp="1"/>
          </p:cNvSpPr>
          <p:nvPr>
            <p:ph type="body" sz="quarter" idx="12"/>
          </p:nvPr>
        </p:nvSpPr>
        <p:spPr>
          <a:xfrm>
            <a:off x="595915" y="4041282"/>
            <a:ext cx="9327356" cy="1298817"/>
          </a:xfrm>
        </p:spPr>
        <p:txBody>
          <a:bodyPr/>
          <a:lstStyle/>
          <a:p>
            <a:r>
              <a:rPr lang="en-US" dirty="0"/>
              <a:t>Steve Young - Data &amp; AI CSA (Microsoft)</a:t>
            </a:r>
          </a:p>
          <a:p>
            <a:r>
              <a:rPr lang="en-US" sz="1600" dirty="0">
                <a:solidFill>
                  <a:schemeClr val="tx1"/>
                </a:solidFill>
                <a:hlinkClick r:id="rId3">
                  <a:extLst>
                    <a:ext uri="{A12FA001-AC4F-418D-AE19-62706E023703}">
                      <ahyp:hlinkClr xmlns:ahyp="http://schemas.microsoft.com/office/drawing/2018/hyperlinkcolor" val="tx"/>
                    </a:ext>
                  </a:extLst>
                </a:hlinkClick>
              </a:rPr>
              <a:t>styoung@Microsoft.com</a:t>
            </a:r>
            <a:r>
              <a:rPr lang="en-US" sz="1600" dirty="0">
                <a:solidFill>
                  <a:schemeClr val="tx1"/>
                </a:solidFill>
              </a:rPr>
              <a:t> </a:t>
            </a:r>
          </a:p>
          <a:p>
            <a:r>
              <a:rPr lang="en-US" sz="1600" dirty="0">
                <a:solidFill>
                  <a:schemeClr val="tx1"/>
                </a:solidFill>
                <a:hlinkClick r:id="rId4">
                  <a:extLst>
                    <a:ext uri="{A12FA001-AC4F-418D-AE19-62706E023703}">
                      <ahyp:hlinkClr xmlns:ahyp="http://schemas.microsoft.com/office/drawing/2018/hyperlinkcolor" val="tx"/>
                    </a:ext>
                  </a:extLst>
                </a:hlinkClick>
              </a:rPr>
              <a:t>http://5minutebi.com</a:t>
            </a:r>
            <a:r>
              <a:rPr lang="en-US" sz="1600" dirty="0">
                <a:solidFill>
                  <a:schemeClr val="tx1"/>
                </a:solidFill>
              </a:rPr>
              <a:t> </a:t>
            </a:r>
          </a:p>
          <a:p>
            <a:r>
              <a:rPr lang="en-US" sz="1600" dirty="0">
                <a:solidFill>
                  <a:schemeClr val="tx1"/>
                </a:solidFill>
                <a:hlinkClick r:id="rId5">
                  <a:extLst>
                    <a:ext uri="{A12FA001-AC4F-418D-AE19-62706E023703}">
                      <ahyp:hlinkClr xmlns:ahyp="http://schemas.microsoft.com/office/drawing/2018/hyperlinkcolor" val="tx"/>
                    </a:ext>
                  </a:extLst>
                </a:hlinkClick>
              </a:rPr>
              <a:t>http://linkedin.com/in/steveyoung/</a:t>
            </a:r>
            <a:r>
              <a:rPr lang="en-US" sz="1600" dirty="0">
                <a:solidFill>
                  <a:schemeClr val="tx1"/>
                </a:solidFill>
              </a:rPr>
              <a:t> </a:t>
            </a:r>
            <a:br>
              <a:rPr lang="en-US" sz="1600" dirty="0"/>
            </a:br>
            <a:endParaRPr lang="en-US" sz="1600" dirty="0"/>
          </a:p>
        </p:txBody>
      </p:sp>
      <p:sp>
        <p:nvSpPr>
          <p:cNvPr id="2" name="Text Placeholder 1">
            <a:extLst>
              <a:ext uri="{FF2B5EF4-FFF2-40B4-BE49-F238E27FC236}">
                <a16:creationId xmlns:a16="http://schemas.microsoft.com/office/drawing/2014/main" id="{EC3E4605-A9C8-431E-879A-8A6341371A86}"/>
              </a:ext>
            </a:extLst>
          </p:cNvPr>
          <p:cNvSpPr>
            <a:spLocks noGrp="1"/>
          </p:cNvSpPr>
          <p:nvPr>
            <p:ph type="body" sz="quarter" idx="13"/>
          </p:nvPr>
        </p:nvSpPr>
        <p:spPr>
          <a:xfrm>
            <a:off x="8683543" y="5953930"/>
            <a:ext cx="3264575" cy="313932"/>
          </a:xfrm>
        </p:spPr>
        <p:txBody>
          <a:bodyPr/>
          <a:lstStyle/>
          <a:p>
            <a:r>
              <a:rPr lang="en-US" dirty="0"/>
              <a:t>January 23, 2020</a:t>
            </a:r>
          </a:p>
        </p:txBody>
      </p:sp>
      <p:pic>
        <p:nvPicPr>
          <p:cNvPr id="6" name="Picture 5">
            <a:extLst>
              <a:ext uri="{FF2B5EF4-FFF2-40B4-BE49-F238E27FC236}">
                <a16:creationId xmlns:a16="http://schemas.microsoft.com/office/drawing/2014/main" id="{6D04D6F2-9EFB-438B-AE60-4D166CB0FFA9}"/>
              </a:ext>
            </a:extLst>
          </p:cNvPr>
          <p:cNvPicPr>
            <a:picLocks noChangeAspect="1"/>
          </p:cNvPicPr>
          <p:nvPr/>
        </p:nvPicPr>
        <p:blipFill>
          <a:blip r:embed="rId6"/>
          <a:stretch>
            <a:fillRect/>
          </a:stretch>
        </p:blipFill>
        <p:spPr>
          <a:xfrm>
            <a:off x="8212758" y="198727"/>
            <a:ext cx="3948103" cy="1791996"/>
          </a:xfrm>
          <a:prstGeom prst="rect">
            <a:avLst/>
          </a:prstGeom>
        </p:spPr>
      </p:pic>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SQL Server 2019 serves as the hub for all your data</a:t>
            </a:r>
          </a:p>
        </p:txBody>
      </p:sp>
      <p:cxnSp>
        <p:nvCxnSpPr>
          <p:cNvPr id="8" name="Straight Connector 7">
            <a:extLst>
              <a:ext uri="{FF2B5EF4-FFF2-40B4-BE49-F238E27FC236}">
                <a16:creationId xmlns:a16="http://schemas.microsoft.com/office/drawing/2014/main" id="{DA525DC2-DE38-412F-B50C-CD562CDBFCCD}"/>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1EAED2-1CA9-40E4-BA2E-B3F8742C0A3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1" name="TextBox 10">
            <a:extLst>
              <a:ext uri="{FF2B5EF4-FFF2-40B4-BE49-F238E27FC236}">
                <a16:creationId xmlns:a16="http://schemas.microsoft.com/office/drawing/2014/main" id="{47203A23-4591-47C8-B489-6BE1DDC6DBE9}"/>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12" name="TextBox 11">
            <a:extLst>
              <a:ext uri="{FF2B5EF4-FFF2-40B4-BE49-F238E27FC236}">
                <a16:creationId xmlns:a16="http://schemas.microsoft.com/office/drawing/2014/main" id="{F1A589C7-C0F7-46FF-AD17-2B5D5BCC994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13" name="TextBox 12">
            <a:extLst>
              <a:ext uri="{FF2B5EF4-FFF2-40B4-BE49-F238E27FC236}">
                <a16:creationId xmlns:a16="http://schemas.microsoft.com/office/drawing/2014/main" id="{4B4F6C55-1F41-4BDE-80F8-2DB96180134D}"/>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14" name="TextBox 13">
            <a:extLst>
              <a:ext uri="{FF2B5EF4-FFF2-40B4-BE49-F238E27FC236}">
                <a16:creationId xmlns:a16="http://schemas.microsoft.com/office/drawing/2014/main" id="{1DFA83BA-10F4-4CD3-8D84-F2DABD9EF69D}"/>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15" name="Straight Connector 14">
            <a:extLst>
              <a:ext uri="{FF2B5EF4-FFF2-40B4-BE49-F238E27FC236}">
                <a16:creationId xmlns:a16="http://schemas.microsoft.com/office/drawing/2014/main" id="{6EB3EE80-4A38-42D0-BAB4-DBAD02179081}"/>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232A7D-706B-4A79-8C80-44D7D5941B60}"/>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36B23CA-469B-4BDA-9DDE-EC9A06BDF4D4}"/>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18" name="Oval 17">
            <a:extLst>
              <a:ext uri="{FF2B5EF4-FFF2-40B4-BE49-F238E27FC236}">
                <a16:creationId xmlns:a16="http://schemas.microsoft.com/office/drawing/2014/main" id="{967BE9A1-6B71-4B0F-89A9-DBB1CA81DA65}"/>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a:extLst>
              <a:ext uri="{FF2B5EF4-FFF2-40B4-BE49-F238E27FC236}">
                <a16:creationId xmlns:a16="http://schemas.microsoft.com/office/drawing/2014/main" id="{801ECFF5-0B84-4D50-9588-290C458D2E73}"/>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20" name="Freeform: Shape 19">
            <a:extLst>
              <a:ext uri="{FF2B5EF4-FFF2-40B4-BE49-F238E27FC236}">
                <a16:creationId xmlns:a16="http://schemas.microsoft.com/office/drawing/2014/main" id="{3EFDEEAD-3D7E-4BCE-8F82-035883D1CFE5}"/>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pic>
        <p:nvPicPr>
          <p:cNvPr id="21" name="Picture 8">
            <a:extLst>
              <a:ext uri="{FF2B5EF4-FFF2-40B4-BE49-F238E27FC236}">
                <a16:creationId xmlns:a16="http://schemas.microsoft.com/office/drawing/2014/main" id="{CED1A4A4-E7E2-42F2-B32D-73515E44E1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9789" y="5597472"/>
            <a:ext cx="1183184" cy="34549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08635BD-22E2-4899-BF15-649DC7801854}"/>
              </a:ext>
            </a:extLst>
          </p:cNvPr>
          <p:cNvGrpSpPr/>
          <p:nvPr/>
        </p:nvGrpSpPr>
        <p:grpSpPr>
          <a:xfrm>
            <a:off x="5353242" y="5732193"/>
            <a:ext cx="861587" cy="633024"/>
            <a:chOff x="644300" y="1632361"/>
            <a:chExt cx="3640079" cy="2674435"/>
          </a:xfrm>
          <a:solidFill>
            <a:schemeClr val="tx1"/>
          </a:solidFill>
        </p:grpSpPr>
        <p:sp>
          <p:nvSpPr>
            <p:cNvPr id="23" name="Freeform: Shape 22">
              <a:extLst>
                <a:ext uri="{FF2B5EF4-FFF2-40B4-BE49-F238E27FC236}">
                  <a16:creationId xmlns:a16="http://schemas.microsoft.com/office/drawing/2014/main" id="{4C614E5F-F7E4-417B-85B3-F7A9021242D2}"/>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24" name="Freeform: Shape 23">
              <a:extLst>
                <a:ext uri="{FF2B5EF4-FFF2-40B4-BE49-F238E27FC236}">
                  <a16:creationId xmlns:a16="http://schemas.microsoft.com/office/drawing/2014/main" id="{B3F219FA-C83F-4A25-BC81-73B892E36279}"/>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5" name="Freeform: Shape 24">
            <a:extLst>
              <a:ext uri="{FF2B5EF4-FFF2-40B4-BE49-F238E27FC236}">
                <a16:creationId xmlns:a16="http://schemas.microsoft.com/office/drawing/2014/main" id="{C4F72152-D635-4983-BEFB-C3EC7A831316}"/>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14" descr="Image result for Oracle">
            <a:extLst>
              <a:ext uri="{FF2B5EF4-FFF2-40B4-BE49-F238E27FC236}">
                <a16:creationId xmlns:a16="http://schemas.microsoft.com/office/drawing/2014/main" id="{AFA5DEBA-BF71-4AA5-BAC9-221266814DB9}"/>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406140" y="5732193"/>
            <a:ext cx="1497472" cy="212727"/>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D7B99ED8-DB99-4500-8D6C-392165427814}"/>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28" name="Freeform: Shape 27">
            <a:extLst>
              <a:ext uri="{FF2B5EF4-FFF2-40B4-BE49-F238E27FC236}">
                <a16:creationId xmlns:a16="http://schemas.microsoft.com/office/drawing/2014/main" id="{460A1EE0-8159-4ACE-997F-37C365CB3324}"/>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29" name="Title 2">
            <a:extLst>
              <a:ext uri="{FF2B5EF4-FFF2-40B4-BE49-F238E27FC236}">
                <a16:creationId xmlns:a16="http://schemas.microsoft.com/office/drawing/2014/main" id="{FE21799E-E65C-4E11-982B-A62E9A63515E}"/>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30" name="Title 2">
            <a:extLst>
              <a:ext uri="{FF2B5EF4-FFF2-40B4-BE49-F238E27FC236}">
                <a16:creationId xmlns:a16="http://schemas.microsoft.com/office/drawing/2014/main" id="{A7A68324-C30C-4197-99A4-CD2344B31149}"/>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31" name="Rectangle 30">
            <a:extLst>
              <a:ext uri="{FF2B5EF4-FFF2-40B4-BE49-F238E27FC236}">
                <a16:creationId xmlns:a16="http://schemas.microsoft.com/office/drawing/2014/main" id="{E217B453-51C4-4E52-9D43-F7911396BC08}"/>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32" name="Group 31">
            <a:extLst>
              <a:ext uri="{FF2B5EF4-FFF2-40B4-BE49-F238E27FC236}">
                <a16:creationId xmlns:a16="http://schemas.microsoft.com/office/drawing/2014/main" id="{483B697F-1FF4-4536-B7F8-6B398A3E0B4A}"/>
              </a:ext>
            </a:extLst>
          </p:cNvPr>
          <p:cNvGrpSpPr/>
          <p:nvPr/>
        </p:nvGrpSpPr>
        <p:grpSpPr>
          <a:xfrm>
            <a:off x="593910" y="6465638"/>
            <a:ext cx="229050" cy="229050"/>
            <a:chOff x="3498850" y="1585913"/>
            <a:chExt cx="495300" cy="495300"/>
          </a:xfrm>
        </p:grpSpPr>
        <p:sp>
          <p:nvSpPr>
            <p:cNvPr id="33" name="Rectangle 27">
              <a:extLst>
                <a:ext uri="{FF2B5EF4-FFF2-40B4-BE49-F238E27FC236}">
                  <a16:creationId xmlns:a16="http://schemas.microsoft.com/office/drawing/2014/main" id="{ED2F01FE-F0BC-4F8E-9D5F-40C8EBD3EBD8}"/>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CD1C72EE-9534-40C8-A786-C4DBC9B97450}"/>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258153B6-E3F0-4333-9A46-6072A8857BD1}"/>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36" name="Graphic 35">
            <a:extLst>
              <a:ext uri="{FF2B5EF4-FFF2-40B4-BE49-F238E27FC236}">
                <a16:creationId xmlns:a16="http://schemas.microsoft.com/office/drawing/2014/main" id="{6FF71380-6F51-462C-82DE-687EB52975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858" y="1544904"/>
            <a:ext cx="688356" cy="688356"/>
          </a:xfrm>
          <a:prstGeom prst="rect">
            <a:avLst/>
          </a:prstGeom>
        </p:spPr>
      </p:pic>
    </p:spTree>
    <p:extLst>
      <p:ext uri="{BB962C8B-B14F-4D97-AF65-F5344CB8AC3E}">
        <p14:creationId xmlns:p14="http://schemas.microsoft.com/office/powerpoint/2010/main" val="3403014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29"/>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7" grpId="0"/>
      <p:bldP spid="25" grpId="0" animBg="1"/>
      <p:bldP spid="27" grpId="0"/>
      <p:bldP spid="28" grpId="0" animBg="1"/>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407926"/>
            <a:ext cx="4892040" cy="2178673"/>
          </a:xfrm>
        </p:spPr>
        <p:txBody>
          <a:bodyPr/>
          <a:lstStyle/>
          <a:p>
            <a:pPr algn="ctr"/>
            <a:r>
              <a:rPr lang="en-US" dirty="0"/>
              <a:t>Principles of </a:t>
            </a:r>
            <a:br>
              <a:rPr lang="en-US" dirty="0"/>
            </a:br>
            <a:r>
              <a:rPr lang="en-US" dirty="0"/>
              <a:t>Data Engineering</a:t>
            </a:r>
            <a:br>
              <a:rPr lang="en-US" dirty="0"/>
            </a:br>
            <a:endParaRPr lang="en-US"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9349108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Data Engineering Design Principles / best practices</a:t>
            </a: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2954655"/>
          </a:xfrm>
        </p:spPr>
        <p:txBody>
          <a:bodyPr/>
          <a:lstStyle/>
          <a:p>
            <a:pPr marL="457200" indent="-457200">
              <a:buFont typeface="+mj-lt"/>
              <a:buAutoNum type="arabicPeriod"/>
            </a:pPr>
            <a:r>
              <a:rPr lang="en-US" sz="2400" dirty="0">
                <a:solidFill>
                  <a:schemeClr val="tx1"/>
                </a:solidFill>
              </a:rPr>
              <a:t>The Data Must Always be correct and auditable</a:t>
            </a:r>
          </a:p>
          <a:p>
            <a:pPr marL="457200" indent="-457200">
              <a:buFont typeface="+mj-lt"/>
              <a:buAutoNum type="arabicPeriod"/>
            </a:pPr>
            <a:r>
              <a:rPr lang="en-US" sz="2400" dirty="0">
                <a:solidFill>
                  <a:schemeClr val="tx1"/>
                </a:solidFill>
              </a:rPr>
              <a:t>Document your code and design decisions</a:t>
            </a:r>
          </a:p>
          <a:p>
            <a:pPr marL="457200" indent="-457200">
              <a:buFont typeface="+mj-lt"/>
              <a:buAutoNum type="arabicPeriod"/>
            </a:pPr>
            <a:r>
              <a:rPr lang="en-US" sz="2400" dirty="0">
                <a:solidFill>
                  <a:schemeClr val="tx1"/>
                </a:solidFill>
              </a:rPr>
              <a:t>Design for Failure</a:t>
            </a:r>
          </a:p>
          <a:p>
            <a:pPr marL="457200" indent="-457200">
              <a:buFont typeface="+mj-lt"/>
              <a:buAutoNum type="arabicPeriod"/>
            </a:pPr>
            <a:r>
              <a:rPr lang="en-US" sz="2400" dirty="0">
                <a:solidFill>
                  <a:schemeClr val="tx1"/>
                </a:solidFill>
              </a:rPr>
              <a:t>Design for Process Insights</a:t>
            </a:r>
          </a:p>
          <a:p>
            <a:pPr marL="457200" indent="-457200">
              <a:buFont typeface="+mj-lt"/>
              <a:buAutoNum type="arabicPeriod"/>
            </a:pPr>
            <a:r>
              <a:rPr lang="en-US" sz="2400" dirty="0">
                <a:solidFill>
                  <a:schemeClr val="tx1"/>
                </a:solidFill>
              </a:rPr>
              <a:t>Design for Scale</a:t>
            </a:r>
          </a:p>
          <a:p>
            <a:pPr marL="457200" indent="-457200">
              <a:buFont typeface="+mj-lt"/>
              <a:buAutoNum type="arabicPeriod"/>
            </a:pPr>
            <a:r>
              <a:rPr lang="en-US" sz="2400" dirty="0">
                <a:solidFill>
                  <a:schemeClr val="tx1"/>
                </a:solidFill>
              </a:rPr>
              <a:t>Design for Change</a:t>
            </a:r>
          </a:p>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10685318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- 1 Data Must Always be correct and auditable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6223030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2 Document your code and design decisions</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27894000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3 Design for Failure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9996016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4 Design for Process Insights</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30511452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5 Design for Scale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15949295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 – 6 Design for Change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17669238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Data Engineering Design Principles / best practices</a:t>
            </a: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2954655"/>
          </a:xfrm>
        </p:spPr>
        <p:txBody>
          <a:bodyPr/>
          <a:lstStyle/>
          <a:p>
            <a:pPr marL="457200" indent="-457200">
              <a:buFont typeface="+mj-lt"/>
              <a:buAutoNum type="arabicPeriod"/>
            </a:pPr>
            <a:r>
              <a:rPr lang="en-US" sz="2400" dirty="0">
                <a:solidFill>
                  <a:schemeClr val="tx1"/>
                </a:solidFill>
              </a:rPr>
              <a:t>The Data Must Always be correct and auditable</a:t>
            </a:r>
          </a:p>
          <a:p>
            <a:pPr marL="457200" indent="-457200">
              <a:buFont typeface="+mj-lt"/>
              <a:buAutoNum type="arabicPeriod"/>
            </a:pPr>
            <a:r>
              <a:rPr lang="en-US" sz="2400" dirty="0">
                <a:solidFill>
                  <a:schemeClr val="tx1"/>
                </a:solidFill>
              </a:rPr>
              <a:t>Document your code and design decisions</a:t>
            </a:r>
          </a:p>
          <a:p>
            <a:pPr marL="457200" indent="-457200">
              <a:buFont typeface="+mj-lt"/>
              <a:buAutoNum type="arabicPeriod"/>
            </a:pPr>
            <a:r>
              <a:rPr lang="en-US" sz="2400" dirty="0">
                <a:solidFill>
                  <a:schemeClr val="tx1"/>
                </a:solidFill>
              </a:rPr>
              <a:t>Design for Failure</a:t>
            </a:r>
          </a:p>
          <a:p>
            <a:pPr marL="457200" indent="-457200">
              <a:buFont typeface="+mj-lt"/>
              <a:buAutoNum type="arabicPeriod"/>
            </a:pPr>
            <a:r>
              <a:rPr lang="en-US" sz="2400" dirty="0">
                <a:solidFill>
                  <a:schemeClr val="tx1"/>
                </a:solidFill>
              </a:rPr>
              <a:t>Design for Process Insights</a:t>
            </a:r>
          </a:p>
          <a:p>
            <a:pPr marL="457200" indent="-457200">
              <a:buFont typeface="+mj-lt"/>
              <a:buAutoNum type="arabicPeriod"/>
            </a:pPr>
            <a:r>
              <a:rPr lang="en-US" sz="2400" dirty="0">
                <a:solidFill>
                  <a:schemeClr val="tx1"/>
                </a:solidFill>
              </a:rPr>
              <a:t>Design for Scale</a:t>
            </a:r>
          </a:p>
          <a:p>
            <a:pPr marL="457200" indent="-457200">
              <a:buFont typeface="+mj-lt"/>
              <a:buAutoNum type="arabicPeriod"/>
            </a:pPr>
            <a:r>
              <a:rPr lang="en-US" sz="2400" dirty="0">
                <a:solidFill>
                  <a:schemeClr val="tx1"/>
                </a:solidFill>
              </a:rPr>
              <a:t>Design for Change</a:t>
            </a:r>
          </a:p>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34900004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Objectives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3877985" cy="830997"/>
          </a:xfrm>
          <a:prstGeom prst="rect">
            <a:avLst/>
          </a:prstGeom>
        </p:spPr>
        <p:txBody>
          <a:bodyPr wrap="none">
            <a:spAutoFit/>
          </a:bodyPr>
          <a:lstStyle/>
          <a:p>
            <a:pPr marL="342900" lvl="0" indent="-342900">
              <a:buFont typeface="Arial" panose="020B0604020202020204" pitchFamily="34" charset="0"/>
              <a:buChar char="•"/>
              <a:defRPr/>
            </a:pPr>
            <a:r>
              <a:rPr lang="en-US" sz="2400" dirty="0">
                <a:latin typeface="Segoe UI Semilight" panose="020B0402040204020203" pitchFamily="34" charset="0"/>
                <a:cs typeface="Segoe UI Semilight" panose="020B0402040204020203" pitchFamily="34" charset="0"/>
              </a:rPr>
              <a:t>Introduction</a:t>
            </a:r>
          </a:p>
          <a:p>
            <a:pPr marL="342900" lvl="0" indent="-342900">
              <a:buFont typeface="Arial" panose="020B0604020202020204" pitchFamily="34" charset="0"/>
              <a:buChar char="•"/>
              <a:defRPr/>
            </a:pPr>
            <a:r>
              <a:rPr lang="en-US" sz="2400" dirty="0">
                <a:latin typeface="Segoe UI Semilight" panose="020B0402040204020203" pitchFamily="34" charset="0"/>
                <a:cs typeface="Segoe UI Semilight" panose="020B0402040204020203" pitchFamily="34" charset="0"/>
              </a:rPr>
              <a:t>What is Data Engineering</a:t>
            </a:r>
            <a:endParaRPr kumimoji="0" lang="en-US" sz="24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5194573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407926"/>
            <a:ext cx="4892040" cy="2178673"/>
          </a:xfrm>
        </p:spPr>
        <p:txBody>
          <a:bodyPr/>
          <a:lstStyle/>
          <a:p>
            <a:pPr algn="ctr"/>
            <a:r>
              <a:rPr lang="en-US" dirty="0"/>
              <a:t>Principles of </a:t>
            </a:r>
            <a:br>
              <a:rPr lang="en-US" dirty="0"/>
            </a:br>
            <a:r>
              <a:rPr lang="en-US" dirty="0"/>
              <a:t>Data Engineering</a:t>
            </a:r>
            <a:br>
              <a:rPr lang="en-US" dirty="0"/>
            </a:br>
            <a:endParaRPr lang="en-US"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539554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600855" y="466301"/>
            <a:ext cx="11237870" cy="565027"/>
          </a:xfrm>
        </p:spPr>
        <p:txBody>
          <a:bodyPr/>
          <a:lstStyle/>
          <a:p>
            <a:pPr algn="ctr"/>
            <a:r>
              <a:rPr lang="en-US" sz="2856" cap="all" spc="816" dirty="0">
                <a:solidFill>
                  <a:schemeClr val="tx2"/>
                </a:solidFill>
                <a:latin typeface="Segoe UI Light" charset="0"/>
                <a:cs typeface="Segoe UI Light" charset="0"/>
              </a:rPr>
              <a:t>Cloud Scale Analytics</a:t>
            </a:r>
          </a:p>
        </p:txBody>
      </p:sp>
      <p:sp>
        <p:nvSpPr>
          <p:cNvPr id="56" name="Rectangle 55">
            <a:extLst>
              <a:ext uri="{FF2B5EF4-FFF2-40B4-BE49-F238E27FC236}">
                <a16:creationId xmlns:a16="http://schemas.microsoft.com/office/drawing/2014/main" id="{152871E5-BA93-42C0-B477-23BA279030FA}"/>
              </a:ext>
            </a:extLst>
          </p:cNvPr>
          <p:cNvSpPr/>
          <p:nvPr/>
        </p:nvSpPr>
        <p:spPr bwMode="auto">
          <a:xfrm>
            <a:off x="524970" y="1999804"/>
            <a:ext cx="2134123"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2841249" y="1999804"/>
            <a:ext cx="2134123"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5157529" y="1999804"/>
            <a:ext cx="2134123"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7473806" y="1999804"/>
            <a:ext cx="2127772"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9783734" y="1999804"/>
            <a:ext cx="2127772"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03A09D95-782C-42E0-99BA-A1C34EBBC039}"/>
              </a:ext>
            </a:extLst>
          </p:cNvPr>
          <p:cNvSpPr txBox="1"/>
          <p:nvPr/>
        </p:nvSpPr>
        <p:spPr>
          <a:xfrm>
            <a:off x="1211350" y="1532105"/>
            <a:ext cx="761364" cy="32565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Ingest</a:t>
            </a:r>
          </a:p>
        </p:txBody>
      </p:sp>
      <p:sp>
        <p:nvSpPr>
          <p:cNvPr id="53" name="TextBox 52">
            <a:extLst>
              <a:ext uri="{FF2B5EF4-FFF2-40B4-BE49-F238E27FC236}">
                <a16:creationId xmlns:a16="http://schemas.microsoft.com/office/drawing/2014/main" id="{6713A440-9107-43D6-91A2-D220E1CB01BF}"/>
              </a:ext>
            </a:extLst>
          </p:cNvPr>
          <p:cNvSpPr txBox="1"/>
          <p:nvPr/>
        </p:nvSpPr>
        <p:spPr>
          <a:xfrm>
            <a:off x="3588199" y="1532105"/>
            <a:ext cx="640224" cy="32565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5953233" y="1532105"/>
            <a:ext cx="542713" cy="31393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Prep</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195984" y="1532105"/>
            <a:ext cx="683419" cy="32565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Serve</a:t>
            </a:r>
          </a:p>
        </p:txBody>
      </p:sp>
      <p:sp>
        <p:nvSpPr>
          <p:cNvPr id="39" name="TextBox 38">
            <a:extLst>
              <a:ext uri="{FF2B5EF4-FFF2-40B4-BE49-F238E27FC236}">
                <a16:creationId xmlns:a16="http://schemas.microsoft.com/office/drawing/2014/main" id="{88B95595-E267-4394-A2A5-36A01660E315}"/>
              </a:ext>
            </a:extLst>
          </p:cNvPr>
          <p:cNvSpPr txBox="1"/>
          <p:nvPr/>
        </p:nvSpPr>
        <p:spPr>
          <a:xfrm>
            <a:off x="10254991" y="1532105"/>
            <a:ext cx="1185260" cy="31393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Reporting</a:t>
            </a:r>
          </a:p>
        </p:txBody>
      </p:sp>
      <p:sp>
        <p:nvSpPr>
          <p:cNvPr id="28" name="Database_EFC7" title="Icon of a cylinder">
            <a:extLst>
              <a:ext uri="{FF2B5EF4-FFF2-40B4-BE49-F238E27FC236}">
                <a16:creationId xmlns:a16="http://schemas.microsoft.com/office/drawing/2014/main" id="{1140A6F6-CBE0-4469-A39F-3E11328F9AF8}"/>
              </a:ext>
            </a:extLst>
          </p:cNvPr>
          <p:cNvSpPr>
            <a:spLocks noChangeAspect="1" noEditPoints="1"/>
          </p:cNvSpPr>
          <p:nvPr/>
        </p:nvSpPr>
        <p:spPr bwMode="auto">
          <a:xfrm>
            <a:off x="6015971" y="2284488"/>
            <a:ext cx="417236" cy="54233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 name="factory_3" title="Icon of a factory">
            <a:extLst>
              <a:ext uri="{FF2B5EF4-FFF2-40B4-BE49-F238E27FC236}">
                <a16:creationId xmlns:a16="http://schemas.microsoft.com/office/drawing/2014/main" id="{6F4F58F3-7855-45F8-848E-1CC49811080E}"/>
              </a:ext>
            </a:extLst>
          </p:cNvPr>
          <p:cNvSpPr>
            <a:spLocks noChangeAspect="1" noEditPoints="1"/>
          </p:cNvSpPr>
          <p:nvPr/>
        </p:nvSpPr>
        <p:spPr bwMode="auto">
          <a:xfrm>
            <a:off x="1203834" y="2315251"/>
            <a:ext cx="776395" cy="480811"/>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0" name="binary" title="Icon of binary code, ones and zeros">
            <a:extLst>
              <a:ext uri="{FF2B5EF4-FFF2-40B4-BE49-F238E27FC236}">
                <a16:creationId xmlns:a16="http://schemas.microsoft.com/office/drawing/2014/main" id="{CB66AA3B-0528-4828-BEEB-627E907B8A90}"/>
              </a:ext>
            </a:extLst>
          </p:cNvPr>
          <p:cNvSpPr>
            <a:spLocks noChangeAspect="1" noEditPoints="1"/>
          </p:cNvSpPr>
          <p:nvPr/>
        </p:nvSpPr>
        <p:spPr bwMode="auto">
          <a:xfrm>
            <a:off x="3616651" y="2303813"/>
            <a:ext cx="583318" cy="50369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 name="building_4" title="Icon of a warehouse with three doors">
            <a:extLst>
              <a:ext uri="{FF2B5EF4-FFF2-40B4-BE49-F238E27FC236}">
                <a16:creationId xmlns:a16="http://schemas.microsoft.com/office/drawing/2014/main" id="{3A42E715-6FAF-4F10-A453-CB9D273AA4CC}"/>
              </a:ext>
            </a:extLst>
          </p:cNvPr>
          <p:cNvSpPr>
            <a:spLocks noChangeAspect="1" noEditPoints="1"/>
          </p:cNvSpPr>
          <p:nvPr/>
        </p:nvSpPr>
        <p:spPr bwMode="auto">
          <a:xfrm>
            <a:off x="8100971" y="2315642"/>
            <a:ext cx="873443" cy="480030"/>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2" name="TextBox 31">
            <a:extLst>
              <a:ext uri="{FF2B5EF4-FFF2-40B4-BE49-F238E27FC236}">
                <a16:creationId xmlns:a16="http://schemas.microsoft.com/office/drawing/2014/main" id="{6C0148CA-2966-4758-8D20-F31DB0005059}"/>
              </a:ext>
            </a:extLst>
          </p:cNvPr>
          <p:cNvSpPr txBox="1"/>
          <p:nvPr/>
        </p:nvSpPr>
        <p:spPr>
          <a:xfrm>
            <a:off x="5518774" y="3160192"/>
            <a:ext cx="1411632" cy="461046"/>
          </a:xfrm>
          <a:prstGeom prst="rect">
            <a:avLst/>
          </a:prstGeom>
          <a:noFill/>
        </p:spPr>
        <p:txBody>
          <a:bodyPr wrap="square" lIns="0" tIns="0" rIns="0" bIns="0" rtlCol="0">
            <a:spAutoFit/>
          </a:bodyPr>
          <a:lstStyle/>
          <a:p>
            <a:pPr algn="ctr" defTabSz="932563">
              <a:lnSpc>
                <a:spcPct val="90000"/>
              </a:lnSpc>
              <a:defRPr/>
            </a:pPr>
            <a:r>
              <a:rPr lang="en-US" sz="1632" dirty="0">
                <a:gradFill>
                  <a:gsLst>
                    <a:gs pos="2917">
                      <a:srgbClr val="1A1A1A"/>
                    </a:gs>
                    <a:gs pos="30000">
                      <a:srgbClr val="1A1A1A"/>
                    </a:gs>
                  </a:gsLst>
                  <a:lin ang="5400000" scaled="0"/>
                </a:gradFill>
                <a:latin typeface="Segoe UI Semibold"/>
              </a:rPr>
              <a:t>Azure Databricks</a:t>
            </a:r>
          </a:p>
        </p:txBody>
      </p:sp>
      <p:sp>
        <p:nvSpPr>
          <p:cNvPr id="33" name="TextBox 32">
            <a:extLst>
              <a:ext uri="{FF2B5EF4-FFF2-40B4-BE49-F238E27FC236}">
                <a16:creationId xmlns:a16="http://schemas.microsoft.com/office/drawing/2014/main" id="{CBD1C410-AB3E-45FF-91D1-386E3A01C6AF}"/>
              </a:ext>
            </a:extLst>
          </p:cNvPr>
          <p:cNvSpPr txBox="1"/>
          <p:nvPr/>
        </p:nvSpPr>
        <p:spPr>
          <a:xfrm>
            <a:off x="886216" y="3160192"/>
            <a:ext cx="1411632"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a:t>
            </a:r>
            <a:br>
              <a:rPr lang="en-US" sz="1632">
                <a:gradFill>
                  <a:gsLst>
                    <a:gs pos="2917">
                      <a:srgbClr val="1A1A1A"/>
                    </a:gs>
                    <a:gs pos="30000">
                      <a:srgbClr val="1A1A1A"/>
                    </a:gs>
                  </a:gsLst>
                  <a:lin ang="5400000" scaled="0"/>
                </a:gradFill>
                <a:latin typeface="Segoe UI Semibold"/>
              </a:rPr>
            </a:br>
            <a:r>
              <a:rPr lang="en-US" sz="1632">
                <a:gradFill>
                  <a:gsLst>
                    <a:gs pos="2917">
                      <a:srgbClr val="1A1A1A"/>
                    </a:gs>
                    <a:gs pos="30000">
                      <a:srgbClr val="1A1A1A"/>
                    </a:gs>
                  </a:gsLst>
                  <a:lin ang="5400000" scaled="0"/>
                </a:gradFill>
                <a:latin typeface="Segoe UI Semibold"/>
              </a:rPr>
              <a:t>Data Factory</a:t>
            </a:r>
          </a:p>
        </p:txBody>
      </p:sp>
      <p:sp>
        <p:nvSpPr>
          <p:cNvPr id="35" name="TextBox 34">
            <a:extLst>
              <a:ext uri="{FF2B5EF4-FFF2-40B4-BE49-F238E27FC236}">
                <a16:creationId xmlns:a16="http://schemas.microsoft.com/office/drawing/2014/main" id="{CEC41C1B-B383-42A6-BB27-BAB5FCC4C2F7}"/>
              </a:ext>
            </a:extLst>
          </p:cNvPr>
          <p:cNvSpPr txBox="1"/>
          <p:nvPr/>
        </p:nvSpPr>
        <p:spPr>
          <a:xfrm>
            <a:off x="3202495" y="3160192"/>
            <a:ext cx="1411632"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Data Lake Storage</a:t>
            </a:r>
          </a:p>
        </p:txBody>
      </p:sp>
      <p:sp>
        <p:nvSpPr>
          <p:cNvPr id="36" name="TextBox 35">
            <a:extLst>
              <a:ext uri="{FF2B5EF4-FFF2-40B4-BE49-F238E27FC236}">
                <a16:creationId xmlns:a16="http://schemas.microsoft.com/office/drawing/2014/main" id="{7EA219CF-739E-4D60-A70A-928666350496}"/>
              </a:ext>
            </a:extLst>
          </p:cNvPr>
          <p:cNvSpPr txBox="1"/>
          <p:nvPr/>
        </p:nvSpPr>
        <p:spPr>
          <a:xfrm>
            <a:off x="7652896" y="3194703"/>
            <a:ext cx="1769594"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SQL Data Warehouse</a:t>
            </a:r>
          </a:p>
        </p:txBody>
      </p:sp>
      <p:sp>
        <p:nvSpPr>
          <p:cNvPr id="37" name="TextBox 36">
            <a:extLst>
              <a:ext uri="{FF2B5EF4-FFF2-40B4-BE49-F238E27FC236}">
                <a16:creationId xmlns:a16="http://schemas.microsoft.com/office/drawing/2014/main" id="{C5ED1F25-9C0A-4CCF-886E-38AC349A9E98}"/>
              </a:ext>
            </a:extLst>
          </p:cNvPr>
          <p:cNvSpPr txBox="1"/>
          <p:nvPr/>
        </p:nvSpPr>
        <p:spPr>
          <a:xfrm>
            <a:off x="10237951" y="3290452"/>
            <a:ext cx="1219340" cy="230524"/>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Power BI</a:t>
            </a:r>
          </a:p>
        </p:txBody>
      </p:sp>
      <p:sp>
        <p:nvSpPr>
          <p:cNvPr id="42" name="TextBox 41">
            <a:extLst>
              <a:ext uri="{FF2B5EF4-FFF2-40B4-BE49-F238E27FC236}">
                <a16:creationId xmlns:a16="http://schemas.microsoft.com/office/drawing/2014/main" id="{0BB1B050-152A-4B58-95F3-8A5BA8C2E5BA}"/>
              </a:ext>
            </a:extLst>
          </p:cNvPr>
          <p:cNvSpPr txBox="1"/>
          <p:nvPr/>
        </p:nvSpPr>
        <p:spPr>
          <a:xfrm>
            <a:off x="683408" y="4147115"/>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Copy data from over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75 data sources</a:t>
            </a:r>
          </a:p>
        </p:txBody>
      </p:sp>
      <p:sp>
        <p:nvSpPr>
          <p:cNvPr id="43" name="TextBox 42">
            <a:extLst>
              <a:ext uri="{FF2B5EF4-FFF2-40B4-BE49-F238E27FC236}">
                <a16:creationId xmlns:a16="http://schemas.microsoft.com/office/drawing/2014/main" id="{B523D39B-B42F-44D4-AFAD-272CCB8D3B94}"/>
              </a:ext>
            </a:extLst>
          </p:cNvPr>
          <p:cNvSpPr txBox="1"/>
          <p:nvPr/>
        </p:nvSpPr>
        <p:spPr>
          <a:xfrm>
            <a:off x="524969" y="4888929"/>
            <a:ext cx="2134127" cy="172909"/>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Drag-n-drop UI</a:t>
            </a:r>
          </a:p>
        </p:txBody>
      </p:sp>
      <p:sp>
        <p:nvSpPr>
          <p:cNvPr id="44" name="TextBox 43">
            <a:extLst>
              <a:ext uri="{FF2B5EF4-FFF2-40B4-BE49-F238E27FC236}">
                <a16:creationId xmlns:a16="http://schemas.microsoft.com/office/drawing/2014/main" id="{BB30694D-54F9-41F3-95F1-2F609E19C287}"/>
              </a:ext>
            </a:extLst>
          </p:cNvPr>
          <p:cNvSpPr txBox="1"/>
          <p:nvPr/>
        </p:nvSpPr>
        <p:spPr>
          <a:xfrm>
            <a:off x="524969" y="5372570"/>
            <a:ext cx="2134127" cy="518726"/>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Execute your SQL Server Integration Services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packages in Azure </a:t>
            </a:r>
          </a:p>
        </p:txBody>
      </p:sp>
      <p:sp>
        <p:nvSpPr>
          <p:cNvPr id="45" name="TextBox 44">
            <a:extLst>
              <a:ext uri="{FF2B5EF4-FFF2-40B4-BE49-F238E27FC236}">
                <a16:creationId xmlns:a16="http://schemas.microsoft.com/office/drawing/2014/main" id="{CFB8A1DE-5DAD-4879-8E01-9288BCC0EB57}"/>
              </a:ext>
            </a:extLst>
          </p:cNvPr>
          <p:cNvSpPr txBox="1"/>
          <p:nvPr/>
        </p:nvSpPr>
        <p:spPr>
          <a:xfrm>
            <a:off x="5245168" y="4060660"/>
            <a:ext cx="1958845" cy="518726"/>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Fast, easy, collaboration Apache</a:t>
            </a:r>
            <a:r>
              <a:rPr lang="en-US" sz="1224" baseline="30000">
                <a:gradFill>
                  <a:gsLst>
                    <a:gs pos="2917">
                      <a:srgbClr val="1A1A1A"/>
                    </a:gs>
                    <a:gs pos="30000">
                      <a:srgbClr val="1A1A1A"/>
                    </a:gs>
                  </a:gsLst>
                  <a:lin ang="5400000" scaled="0"/>
                </a:gradFill>
                <a:latin typeface="Segoe UI"/>
              </a:rPr>
              <a:t>®</a:t>
            </a:r>
            <a:r>
              <a:rPr lang="en-US" sz="1224">
                <a:gradFill>
                  <a:gsLst>
                    <a:gs pos="2917">
                      <a:srgbClr val="1A1A1A"/>
                    </a:gs>
                    <a:gs pos="30000">
                      <a:srgbClr val="1A1A1A"/>
                    </a:gs>
                  </a:gsLst>
                  <a:lin ang="5400000" scaled="0"/>
                </a:gradFill>
                <a:latin typeface="Segoe UI"/>
              </a:rPr>
              <a:t> Spark-</a:t>
            </a:r>
            <a:r>
              <a:rPr lang="en-US" sz="1224" err="1">
                <a:gradFill>
                  <a:gsLst>
                    <a:gs pos="2917">
                      <a:srgbClr val="1A1A1A"/>
                    </a:gs>
                    <a:gs pos="30000">
                      <a:srgbClr val="1A1A1A"/>
                    </a:gs>
                  </a:gsLst>
                  <a:lin ang="5400000" scaled="0"/>
                </a:gradFill>
                <a:latin typeface="Segoe UI"/>
              </a:rPr>
              <a:t>based</a:t>
            </a:r>
            <a:r>
              <a:rPr lang="en-US" sz="1224" baseline="30000" err="1">
                <a:gradFill>
                  <a:gsLst>
                    <a:gs pos="2917">
                      <a:srgbClr val="1A1A1A"/>
                    </a:gs>
                    <a:gs pos="30000">
                      <a:srgbClr val="1A1A1A"/>
                    </a:gs>
                  </a:gsLst>
                  <a:lin ang="5400000" scaled="0"/>
                </a:gradFill>
                <a:latin typeface="Segoe UI"/>
              </a:rPr>
              <a:t>TM</a:t>
            </a:r>
            <a:r>
              <a:rPr lang="en-US" sz="1224">
                <a:gradFill>
                  <a:gsLst>
                    <a:gs pos="2917">
                      <a:srgbClr val="1A1A1A"/>
                    </a:gs>
                    <a:gs pos="30000">
                      <a:srgbClr val="1A1A1A"/>
                    </a:gs>
                  </a:gsLst>
                  <a:lin ang="5400000" scaled="0"/>
                </a:gradFill>
                <a:latin typeface="Segoe UI"/>
              </a:rPr>
              <a:t> analytics platform</a:t>
            </a:r>
          </a:p>
        </p:txBody>
      </p:sp>
      <p:sp>
        <p:nvSpPr>
          <p:cNvPr id="46" name="TextBox 45">
            <a:extLst>
              <a:ext uri="{FF2B5EF4-FFF2-40B4-BE49-F238E27FC236}">
                <a16:creationId xmlns:a16="http://schemas.microsoft.com/office/drawing/2014/main" id="{3B1EB776-401C-4044-A305-CBDF920502D3}"/>
              </a:ext>
            </a:extLst>
          </p:cNvPr>
          <p:cNvSpPr txBox="1"/>
          <p:nvPr/>
        </p:nvSpPr>
        <p:spPr>
          <a:xfrm>
            <a:off x="5157525" y="4802475"/>
            <a:ext cx="2134127"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Native integration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with Azure services</a:t>
            </a:r>
          </a:p>
        </p:txBody>
      </p:sp>
      <p:sp>
        <p:nvSpPr>
          <p:cNvPr id="47" name="TextBox 46">
            <a:extLst>
              <a:ext uri="{FF2B5EF4-FFF2-40B4-BE49-F238E27FC236}">
                <a16:creationId xmlns:a16="http://schemas.microsoft.com/office/drawing/2014/main" id="{D01F84D4-C68E-4C06-98E6-F116328049E5}"/>
              </a:ext>
            </a:extLst>
          </p:cNvPr>
          <p:cNvSpPr txBox="1"/>
          <p:nvPr/>
        </p:nvSpPr>
        <p:spPr>
          <a:xfrm>
            <a:off x="5157529" y="5459024"/>
            <a:ext cx="2134125"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Enterprise-grade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Azure security</a:t>
            </a:r>
          </a:p>
        </p:txBody>
      </p:sp>
      <p:sp>
        <p:nvSpPr>
          <p:cNvPr id="60" name="TextBox 59">
            <a:extLst>
              <a:ext uri="{FF2B5EF4-FFF2-40B4-BE49-F238E27FC236}">
                <a16:creationId xmlns:a16="http://schemas.microsoft.com/office/drawing/2014/main" id="{ABF71372-7CE3-4F89-BC7C-3CCFAE914D47}"/>
              </a:ext>
            </a:extLst>
          </p:cNvPr>
          <p:cNvSpPr txBox="1"/>
          <p:nvPr/>
        </p:nvSpPr>
        <p:spPr>
          <a:xfrm>
            <a:off x="7473808" y="4147115"/>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Unlimited scale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&amp; performance</a:t>
            </a:r>
          </a:p>
        </p:txBody>
      </p:sp>
      <p:sp>
        <p:nvSpPr>
          <p:cNvPr id="61" name="TextBox 60">
            <a:extLst>
              <a:ext uri="{FF2B5EF4-FFF2-40B4-BE49-F238E27FC236}">
                <a16:creationId xmlns:a16="http://schemas.microsoft.com/office/drawing/2014/main" id="{BF369999-96A5-4D02-8B64-87BE54700165}"/>
              </a:ext>
            </a:extLst>
          </p:cNvPr>
          <p:cNvSpPr txBox="1"/>
          <p:nvPr/>
        </p:nvSpPr>
        <p:spPr>
          <a:xfrm>
            <a:off x="7473808" y="4802475"/>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Flexibility to fit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your needs</a:t>
            </a:r>
          </a:p>
        </p:txBody>
      </p:sp>
      <p:sp>
        <p:nvSpPr>
          <p:cNvPr id="64" name="TextBox 63">
            <a:extLst>
              <a:ext uri="{FF2B5EF4-FFF2-40B4-BE49-F238E27FC236}">
                <a16:creationId xmlns:a16="http://schemas.microsoft.com/office/drawing/2014/main" id="{F039F773-4772-4F72-8790-7ED752194D9D}"/>
              </a:ext>
            </a:extLst>
          </p:cNvPr>
          <p:cNvSpPr txBox="1"/>
          <p:nvPr/>
        </p:nvSpPr>
        <p:spPr>
          <a:xfrm>
            <a:off x="7473808" y="5372570"/>
            <a:ext cx="2127772" cy="518726"/>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Enterprise-grade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DW at the click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of a button</a:t>
            </a:r>
          </a:p>
        </p:txBody>
      </p:sp>
      <p:sp>
        <p:nvSpPr>
          <p:cNvPr id="38" name="TextBox 37">
            <a:extLst>
              <a:ext uri="{FF2B5EF4-FFF2-40B4-BE49-F238E27FC236}">
                <a16:creationId xmlns:a16="http://schemas.microsoft.com/office/drawing/2014/main" id="{43F4C645-1855-4DE4-9B6C-9EC23A976AB9}"/>
              </a:ext>
            </a:extLst>
          </p:cNvPr>
          <p:cNvSpPr txBox="1"/>
          <p:nvPr/>
        </p:nvSpPr>
        <p:spPr>
          <a:xfrm>
            <a:off x="3013044" y="4147115"/>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Industry leading performance</a:t>
            </a:r>
          </a:p>
        </p:txBody>
      </p:sp>
      <p:sp>
        <p:nvSpPr>
          <p:cNvPr id="40" name="TextBox 39">
            <a:extLst>
              <a:ext uri="{FF2B5EF4-FFF2-40B4-BE49-F238E27FC236}">
                <a16:creationId xmlns:a16="http://schemas.microsoft.com/office/drawing/2014/main" id="{8F74A4B2-9E89-45FB-8856-0A81A6F95DBF}"/>
              </a:ext>
            </a:extLst>
          </p:cNvPr>
          <p:cNvSpPr txBox="1"/>
          <p:nvPr/>
        </p:nvSpPr>
        <p:spPr>
          <a:xfrm>
            <a:off x="2999684" y="4802476"/>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POSIX-compliant, fine grained access control</a:t>
            </a:r>
          </a:p>
        </p:txBody>
      </p:sp>
      <p:sp>
        <p:nvSpPr>
          <p:cNvPr id="41" name="TextBox 40">
            <a:extLst>
              <a:ext uri="{FF2B5EF4-FFF2-40B4-BE49-F238E27FC236}">
                <a16:creationId xmlns:a16="http://schemas.microsoft.com/office/drawing/2014/main" id="{BFC6F18A-7CDA-4EBC-A238-93B4FDBB9112}"/>
              </a:ext>
            </a:extLst>
          </p:cNvPr>
          <p:cNvSpPr txBox="1"/>
          <p:nvPr/>
        </p:nvSpPr>
        <p:spPr>
          <a:xfrm>
            <a:off x="3013044" y="5459025"/>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Tiered multi-modal storage</a:t>
            </a:r>
          </a:p>
        </p:txBody>
      </p:sp>
      <p:sp>
        <p:nvSpPr>
          <p:cNvPr id="48" name="TextBox 47">
            <a:extLst>
              <a:ext uri="{FF2B5EF4-FFF2-40B4-BE49-F238E27FC236}">
                <a16:creationId xmlns:a16="http://schemas.microsoft.com/office/drawing/2014/main" id="{64300B99-B811-4E8F-859A-A0A9BE8D0706}"/>
              </a:ext>
            </a:extLst>
          </p:cNvPr>
          <p:cNvSpPr txBox="1"/>
          <p:nvPr/>
        </p:nvSpPr>
        <p:spPr>
          <a:xfrm>
            <a:off x="9783731" y="4233569"/>
            <a:ext cx="2127772" cy="172909"/>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Get started in seconds</a:t>
            </a:r>
          </a:p>
        </p:txBody>
      </p:sp>
      <p:sp>
        <p:nvSpPr>
          <p:cNvPr id="49" name="TextBox 48">
            <a:extLst>
              <a:ext uri="{FF2B5EF4-FFF2-40B4-BE49-F238E27FC236}">
                <a16:creationId xmlns:a16="http://schemas.microsoft.com/office/drawing/2014/main" id="{6B6268D8-5245-425A-A4C6-C892E3026509}"/>
              </a:ext>
            </a:extLst>
          </p:cNvPr>
          <p:cNvSpPr txBox="1"/>
          <p:nvPr/>
        </p:nvSpPr>
        <p:spPr>
          <a:xfrm>
            <a:off x="9783734" y="4802476"/>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Ask questions,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get answers</a:t>
            </a:r>
          </a:p>
        </p:txBody>
      </p:sp>
      <p:sp>
        <p:nvSpPr>
          <p:cNvPr id="50" name="TextBox 49">
            <a:extLst>
              <a:ext uri="{FF2B5EF4-FFF2-40B4-BE49-F238E27FC236}">
                <a16:creationId xmlns:a16="http://schemas.microsoft.com/office/drawing/2014/main" id="{ACFED181-9C23-457D-8971-F29020A301E3}"/>
              </a:ext>
            </a:extLst>
          </p:cNvPr>
          <p:cNvSpPr txBox="1"/>
          <p:nvPr/>
        </p:nvSpPr>
        <p:spPr>
          <a:xfrm>
            <a:off x="9783734" y="5459025"/>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Access intelligence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anywhere</a:t>
            </a:r>
          </a:p>
        </p:txBody>
      </p:sp>
      <p:pic>
        <p:nvPicPr>
          <p:cNvPr id="51" name="Graphic 50">
            <a:extLst>
              <a:ext uri="{FF2B5EF4-FFF2-40B4-BE49-F238E27FC236}">
                <a16:creationId xmlns:a16="http://schemas.microsoft.com/office/drawing/2014/main" id="{E618701A-A407-412B-B96C-735190A2B2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2756" y="2358533"/>
            <a:ext cx="749731" cy="562298"/>
          </a:xfrm>
          <a:prstGeom prst="rect">
            <a:avLst/>
          </a:prstGeom>
        </p:spPr>
      </p:pic>
      <p:sp>
        <p:nvSpPr>
          <p:cNvPr id="86" name="TextBox 85">
            <a:extLst>
              <a:ext uri="{FF2B5EF4-FFF2-40B4-BE49-F238E27FC236}">
                <a16:creationId xmlns:a16="http://schemas.microsoft.com/office/drawing/2014/main" id="{E31DE094-2C88-4159-A021-2DF69D9939CD}"/>
              </a:ext>
            </a:extLst>
          </p:cNvPr>
          <p:cNvSpPr txBox="1"/>
          <p:nvPr/>
        </p:nvSpPr>
        <p:spPr>
          <a:xfrm>
            <a:off x="5512421" y="6060023"/>
            <a:ext cx="1411632" cy="226024"/>
          </a:xfrm>
          <a:prstGeom prst="rect">
            <a:avLst/>
          </a:prstGeom>
          <a:noFill/>
        </p:spPr>
        <p:txBody>
          <a:bodyPr wrap="square" lIns="0" tIns="0" rIns="0" bIns="0" rtlCol="0">
            <a:spAutoFit/>
          </a:bodyPr>
          <a:lstStyle/>
          <a:p>
            <a:pPr algn="ctr" defTabSz="932563">
              <a:lnSpc>
                <a:spcPct val="90000"/>
              </a:lnSpc>
              <a:defRPr/>
            </a:pPr>
            <a:r>
              <a:rPr lang="en-US" sz="1632" dirty="0" err="1">
                <a:gradFill>
                  <a:gsLst>
                    <a:gs pos="2917">
                      <a:srgbClr val="1A1A1A"/>
                    </a:gs>
                    <a:gs pos="30000">
                      <a:srgbClr val="1A1A1A"/>
                    </a:gs>
                  </a:gsLst>
                  <a:lin ang="5400000" scaled="0"/>
                </a:gradFill>
                <a:latin typeface="Segoe UI Semibold"/>
              </a:rPr>
              <a:t>Polybase</a:t>
            </a:r>
            <a:endParaRPr lang="en-US" sz="1632" dirty="0">
              <a:gradFill>
                <a:gsLst>
                  <a:gs pos="2917">
                    <a:srgbClr val="1A1A1A"/>
                  </a:gs>
                  <a:gs pos="30000">
                    <a:srgbClr val="1A1A1A"/>
                  </a:gs>
                </a:gsLst>
                <a:lin ang="5400000" scaled="0"/>
              </a:gradFill>
              <a:latin typeface="Segoe UI Semibold"/>
            </a:endParaRPr>
          </a:p>
        </p:txBody>
      </p:sp>
    </p:spTree>
    <p:extLst>
      <p:ext uri="{BB962C8B-B14F-4D97-AF65-F5344CB8AC3E}">
        <p14:creationId xmlns:p14="http://schemas.microsoft.com/office/powerpoint/2010/main" val="1692373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60" grpId="0"/>
      <p:bldP spid="61" grpId="0"/>
      <p:bldP spid="64" grpId="0"/>
      <p:bldP spid="38" grpId="0"/>
      <p:bldP spid="40" grpId="0"/>
      <p:bldP spid="41" grpId="0"/>
      <p:bldP spid="48" grpId="0"/>
      <p:bldP spid="49" grpId="0"/>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22D09D-6150-423D-8BAE-BB8E08A208F1}"/>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Prepare</a:t>
            </a:r>
          </a:p>
        </p:txBody>
      </p:sp>
      <p:sp>
        <p:nvSpPr>
          <p:cNvPr id="162" name="Rectangle 161">
            <a:extLst>
              <a:ext uri="{FF2B5EF4-FFF2-40B4-BE49-F238E27FC236}">
                <a16:creationId xmlns:a16="http://schemas.microsoft.com/office/drawing/2014/main" id="{81FF0331-1C17-4B34-A4F6-DB0DF8E9C6F1}"/>
              </a:ext>
            </a:extLst>
          </p:cNvPr>
          <p:cNvSpPr/>
          <p:nvPr/>
        </p:nvSpPr>
        <p:spPr bwMode="auto">
          <a:xfrm>
            <a:off x="190395" y="1344976"/>
            <a:ext cx="1858520"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Gather</a:t>
            </a:r>
          </a:p>
        </p:txBody>
      </p:sp>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Where Did I start?</a:t>
            </a:r>
          </a:p>
        </p:txBody>
      </p:sp>
      <p:sp>
        <p:nvSpPr>
          <p:cNvPr id="8" name="Rectangle 7">
            <a:extLst>
              <a:ext uri="{FF2B5EF4-FFF2-40B4-BE49-F238E27FC236}">
                <a16:creationId xmlns:a16="http://schemas.microsoft.com/office/drawing/2014/main" id="{19CEE4A9-9596-4979-AEBF-C8C249BF6D4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9" name="Rectangle 8">
            <a:extLst>
              <a:ext uri="{FF2B5EF4-FFF2-40B4-BE49-F238E27FC236}">
                <a16:creationId xmlns:a16="http://schemas.microsoft.com/office/drawing/2014/main" id="{FEFCC453-6DFE-46FE-8EFB-0B603BFF6869}"/>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1" name="Rectangle 10">
            <a:extLst>
              <a:ext uri="{FF2B5EF4-FFF2-40B4-BE49-F238E27FC236}">
                <a16:creationId xmlns:a16="http://schemas.microsoft.com/office/drawing/2014/main" id="{8DD7A5DC-13D3-46D1-9327-9ECB18248135}"/>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Serve</a:t>
            </a:r>
          </a:p>
          <a:p>
            <a:pPr algn="ctr" defTabSz="724734">
              <a:spcBef>
                <a:spcPct val="0"/>
              </a:spcBef>
              <a:spcAft>
                <a:spcPct val="35000"/>
              </a:spcAft>
              <a:defRPr/>
            </a:pPr>
            <a:endParaRPr lang="en-US" sz="1428" kern="0" dirty="0">
              <a:solidFill>
                <a:srgbClr val="0078D7"/>
              </a:solidFill>
              <a:latin typeface="Segoe UI Semibold" panose="020B0702040204020203" pitchFamily="34" charset="0"/>
              <a:cs typeface="Segoe UI Semibold" panose="020B0702040204020203" pitchFamily="34" charset="0"/>
            </a:endParaRPr>
          </a:p>
        </p:txBody>
      </p:sp>
      <p:cxnSp>
        <p:nvCxnSpPr>
          <p:cNvPr id="22" name="Straight Arrow Connector 21">
            <a:extLst>
              <a:ext uri="{FF2B5EF4-FFF2-40B4-BE49-F238E27FC236}">
                <a16:creationId xmlns:a16="http://schemas.microsoft.com/office/drawing/2014/main" id="{022A9644-ECE9-4035-8F2F-55D3EF1D4FE5}"/>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 name="Right Bracket 24">
            <a:extLst>
              <a:ext uri="{FF2B5EF4-FFF2-40B4-BE49-F238E27FC236}">
                <a16:creationId xmlns:a16="http://schemas.microsoft.com/office/drawing/2014/main" id="{09101F56-BD48-4A30-A889-3FFD8BC5846B}"/>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74" name="TextBox 73">
            <a:extLst>
              <a:ext uri="{FF2B5EF4-FFF2-40B4-BE49-F238E27FC236}">
                <a16:creationId xmlns:a16="http://schemas.microsoft.com/office/drawing/2014/main" id="{3303456F-6AC2-440B-B2C5-2EAC5E765629}"/>
              </a:ext>
            </a:extLst>
          </p:cNvPr>
          <p:cNvSpPr txBox="1"/>
          <p:nvPr/>
        </p:nvSpPr>
        <p:spPr>
          <a:xfrm>
            <a:off x="236849" y="3765946"/>
            <a:ext cx="152755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p>
          <a:p>
            <a:pPr>
              <a:buSzPct val="90000"/>
              <a:defRPr/>
            </a:pPr>
            <a:r>
              <a:rPr lang="en-US" sz="1020" dirty="0">
                <a:solidFill>
                  <a:srgbClr val="505050"/>
                </a:solidFill>
              </a:rPr>
              <a:t>(Reports / Printouts)</a:t>
            </a:r>
          </a:p>
        </p:txBody>
      </p:sp>
      <p:grpSp>
        <p:nvGrpSpPr>
          <p:cNvPr id="87" name="Group 86">
            <a:extLst>
              <a:ext uri="{FF2B5EF4-FFF2-40B4-BE49-F238E27FC236}">
                <a16:creationId xmlns:a16="http://schemas.microsoft.com/office/drawing/2014/main" id="{359E9F33-03DD-4C7B-A4A9-F29A1CC55C75}"/>
              </a:ext>
            </a:extLst>
          </p:cNvPr>
          <p:cNvGrpSpPr/>
          <p:nvPr/>
        </p:nvGrpSpPr>
        <p:grpSpPr>
          <a:xfrm>
            <a:off x="874296" y="3353990"/>
            <a:ext cx="252656" cy="309285"/>
            <a:chOff x="965200" y="3436897"/>
            <a:chExt cx="528881" cy="647424"/>
          </a:xfrm>
        </p:grpSpPr>
        <p:grpSp>
          <p:nvGrpSpPr>
            <p:cNvPr id="88" name="Group 87">
              <a:extLst>
                <a:ext uri="{FF2B5EF4-FFF2-40B4-BE49-F238E27FC236}">
                  <a16:creationId xmlns:a16="http://schemas.microsoft.com/office/drawing/2014/main" id="{567221AE-86F5-48D6-849B-36B6AF41F59B}"/>
                </a:ext>
              </a:extLst>
            </p:cNvPr>
            <p:cNvGrpSpPr/>
            <p:nvPr/>
          </p:nvGrpSpPr>
          <p:grpSpPr>
            <a:xfrm flipH="1">
              <a:off x="965200" y="3436897"/>
              <a:ext cx="528881" cy="647424"/>
              <a:chOff x="3003960" y="3685414"/>
              <a:chExt cx="403310" cy="493707"/>
            </a:xfrm>
          </p:grpSpPr>
          <p:sp>
            <p:nvSpPr>
              <p:cNvPr id="93" name="Snip Single Corner Rectangle 26">
                <a:extLst>
                  <a:ext uri="{FF2B5EF4-FFF2-40B4-BE49-F238E27FC236}">
                    <a16:creationId xmlns:a16="http://schemas.microsoft.com/office/drawing/2014/main" id="{75E55079-42D8-401F-B2C3-2D9777BB2CE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Triangle 27">
                <a:extLst>
                  <a:ext uri="{FF2B5EF4-FFF2-40B4-BE49-F238E27FC236}">
                    <a16:creationId xmlns:a16="http://schemas.microsoft.com/office/drawing/2014/main" id="{6A02F719-E9A8-4EB2-AF3B-17DED7060FCD}"/>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89" name="Straight Connector 88">
              <a:extLst>
                <a:ext uri="{FF2B5EF4-FFF2-40B4-BE49-F238E27FC236}">
                  <a16:creationId xmlns:a16="http://schemas.microsoft.com/office/drawing/2014/main" id="{ACB88375-61E7-446D-88BB-748C23AB4E8D}"/>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50C644-1368-4CEA-9E06-199A746E720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A397D5B-B35B-433C-8F9D-B6C8AD8112C5}"/>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947B33-FD7A-4A42-AF98-0743660679C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4" name="Straight Arrow Connector 123">
            <a:extLst>
              <a:ext uri="{FF2B5EF4-FFF2-40B4-BE49-F238E27FC236}">
                <a16:creationId xmlns:a16="http://schemas.microsoft.com/office/drawing/2014/main" id="{AD754BA3-2FA7-4D4B-9462-080FCB597481}"/>
              </a:ext>
            </a:extLst>
          </p:cNvPr>
          <p:cNvCxnSpPr>
            <a:cxnSpLocks/>
          </p:cNvCxnSpPr>
          <p:nvPr/>
        </p:nvCxnSpPr>
        <p:spPr>
          <a:xfrm flipV="1">
            <a:off x="5705970" y="3734093"/>
            <a:ext cx="3210270" cy="1081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29C806E-9C72-4A19-A4DD-AD4340DEB7C0}"/>
              </a:ext>
            </a:extLst>
          </p:cNvPr>
          <p:cNvGrpSpPr/>
          <p:nvPr/>
        </p:nvGrpSpPr>
        <p:grpSpPr>
          <a:xfrm>
            <a:off x="774723" y="2179018"/>
            <a:ext cx="534739" cy="560121"/>
            <a:chOff x="2776302" y="4657642"/>
            <a:chExt cx="1550488" cy="1594059"/>
          </a:xfrm>
          <a:noFill/>
        </p:grpSpPr>
        <p:sp>
          <p:nvSpPr>
            <p:cNvPr id="31" name="Cylinder 812">
              <a:extLst>
                <a:ext uri="{FF2B5EF4-FFF2-40B4-BE49-F238E27FC236}">
                  <a16:creationId xmlns:a16="http://schemas.microsoft.com/office/drawing/2014/main" id="{0F2E00E4-F286-4310-BF1C-02B55938DEE6}"/>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32" name="Freeform 146">
              <a:extLst>
                <a:ext uri="{FF2B5EF4-FFF2-40B4-BE49-F238E27FC236}">
                  <a16:creationId xmlns:a16="http://schemas.microsoft.com/office/drawing/2014/main" id="{563E9CA9-AE8D-4612-BCFB-B3C868ED12C1}"/>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33" name="Rectangle 32">
            <a:extLst>
              <a:ext uri="{FF2B5EF4-FFF2-40B4-BE49-F238E27FC236}">
                <a16:creationId xmlns:a16="http://schemas.microsoft.com/office/drawing/2014/main" id="{9BA05729-FEA7-45B1-9139-3B2B78877859}"/>
              </a:ext>
            </a:extLst>
          </p:cNvPr>
          <p:cNvSpPr/>
          <p:nvPr/>
        </p:nvSpPr>
        <p:spPr>
          <a:xfrm>
            <a:off x="223382" y="2805504"/>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instance </a:t>
            </a:r>
          </a:p>
        </p:txBody>
      </p:sp>
      <p:sp>
        <p:nvSpPr>
          <p:cNvPr id="34" name="Rectangle 33">
            <a:extLst>
              <a:ext uri="{FF2B5EF4-FFF2-40B4-BE49-F238E27FC236}">
                <a16:creationId xmlns:a16="http://schemas.microsoft.com/office/drawing/2014/main" id="{309B2E92-6178-4EE1-885E-2FFF0B02BC93}"/>
              </a:ext>
            </a:extLst>
          </p:cNvPr>
          <p:cNvSpPr/>
          <p:nvPr/>
        </p:nvSpPr>
        <p:spPr bwMode="auto">
          <a:xfrm>
            <a:off x="205029" y="1823662"/>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36" name="Rectangle 35">
            <a:extLst>
              <a:ext uri="{FF2B5EF4-FFF2-40B4-BE49-F238E27FC236}">
                <a16:creationId xmlns:a16="http://schemas.microsoft.com/office/drawing/2014/main" id="{3992EEA8-D73F-4A1F-B1A0-B3BD5910D01D}"/>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7" name="Group 36">
            <a:extLst>
              <a:ext uri="{FF2B5EF4-FFF2-40B4-BE49-F238E27FC236}">
                <a16:creationId xmlns:a16="http://schemas.microsoft.com/office/drawing/2014/main" id="{9E5AFA63-CE46-48F6-9665-C64FC86B2262}"/>
              </a:ext>
            </a:extLst>
          </p:cNvPr>
          <p:cNvGrpSpPr/>
          <p:nvPr/>
        </p:nvGrpSpPr>
        <p:grpSpPr>
          <a:xfrm>
            <a:off x="5091363" y="3506103"/>
            <a:ext cx="517863" cy="444557"/>
            <a:chOff x="5849473" y="3154325"/>
            <a:chExt cx="507755" cy="435880"/>
          </a:xfrm>
        </p:grpSpPr>
        <p:sp>
          <p:nvSpPr>
            <p:cNvPr id="38" name="Hexagon 37">
              <a:extLst>
                <a:ext uri="{FF2B5EF4-FFF2-40B4-BE49-F238E27FC236}">
                  <a16:creationId xmlns:a16="http://schemas.microsoft.com/office/drawing/2014/main" id="{D2EDF380-7E2F-4035-A93C-3252C99DF9C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Snip Single Corner Rectangle 26">
              <a:extLst>
                <a:ext uri="{FF2B5EF4-FFF2-40B4-BE49-F238E27FC236}">
                  <a16:creationId xmlns:a16="http://schemas.microsoft.com/office/drawing/2014/main" id="{05DF780E-AAC8-40A6-9EBB-6992E4CCC580}"/>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8CF5FEE7-D46B-4ECC-B119-D47F2215032E}"/>
                </a:ext>
              </a:extLst>
            </p:cNvPr>
            <p:cNvGrpSpPr/>
            <p:nvPr/>
          </p:nvGrpSpPr>
          <p:grpSpPr>
            <a:xfrm>
              <a:off x="6042257" y="3299649"/>
              <a:ext cx="85436" cy="153264"/>
              <a:chOff x="4917030" y="1019829"/>
              <a:chExt cx="123056" cy="229308"/>
            </a:xfrm>
          </p:grpSpPr>
          <p:sp>
            <p:nvSpPr>
              <p:cNvPr id="42" name="Freeform: Shape 41">
                <a:extLst>
                  <a:ext uri="{FF2B5EF4-FFF2-40B4-BE49-F238E27FC236}">
                    <a16:creationId xmlns:a16="http://schemas.microsoft.com/office/drawing/2014/main" id="{8BBB2C87-1358-4CBF-ABFF-503D828ABC50}"/>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0A649C1D-5399-4B64-8EED-402EDCEAC67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DC7D0E38-BF92-4CE3-BD1D-992560C6527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B4800AE0-C9E6-41FA-911E-5470D386B01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1" name="Right Triangle 40">
              <a:extLst>
                <a:ext uri="{FF2B5EF4-FFF2-40B4-BE49-F238E27FC236}">
                  <a16:creationId xmlns:a16="http://schemas.microsoft.com/office/drawing/2014/main" id="{D9BB3928-4584-410B-91EB-D17E32AD538D}"/>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46" name="Rectangle 45">
            <a:extLst>
              <a:ext uri="{FF2B5EF4-FFF2-40B4-BE49-F238E27FC236}">
                <a16:creationId xmlns:a16="http://schemas.microsoft.com/office/drawing/2014/main" id="{2C0FD474-1ADC-4EC2-8C4C-48E384697C16}"/>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47" name="Group 46">
            <a:extLst>
              <a:ext uri="{FF2B5EF4-FFF2-40B4-BE49-F238E27FC236}">
                <a16:creationId xmlns:a16="http://schemas.microsoft.com/office/drawing/2014/main" id="{DBB8237B-5A17-4FB8-A1C6-B31A4589F424}"/>
              </a:ext>
            </a:extLst>
          </p:cNvPr>
          <p:cNvGrpSpPr/>
          <p:nvPr/>
        </p:nvGrpSpPr>
        <p:grpSpPr>
          <a:xfrm>
            <a:off x="2973166" y="3515910"/>
            <a:ext cx="431710" cy="424945"/>
            <a:chOff x="5279190" y="5401430"/>
            <a:chExt cx="1101836" cy="1106637"/>
          </a:xfrm>
        </p:grpSpPr>
        <p:sp>
          <p:nvSpPr>
            <p:cNvPr id="48" name="Freeform: Shape 815">
              <a:extLst>
                <a:ext uri="{FF2B5EF4-FFF2-40B4-BE49-F238E27FC236}">
                  <a16:creationId xmlns:a16="http://schemas.microsoft.com/office/drawing/2014/main" id="{AD7C3205-6C27-405D-A1F3-30BFA35A02E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49" name="Freeform: Shape 816">
              <a:extLst>
                <a:ext uri="{FF2B5EF4-FFF2-40B4-BE49-F238E27FC236}">
                  <a16:creationId xmlns:a16="http://schemas.microsoft.com/office/drawing/2014/main" id="{ACC92B7A-CB5B-4C0B-A9AD-AFAF3CCFAE8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50" name="Freeform: Shape 817">
              <a:extLst>
                <a:ext uri="{FF2B5EF4-FFF2-40B4-BE49-F238E27FC236}">
                  <a16:creationId xmlns:a16="http://schemas.microsoft.com/office/drawing/2014/main" id="{239FFA5C-5B4B-4E9D-89F6-251162241F8B}"/>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51" name="Freeform: Shape 818">
              <a:extLst>
                <a:ext uri="{FF2B5EF4-FFF2-40B4-BE49-F238E27FC236}">
                  <a16:creationId xmlns:a16="http://schemas.microsoft.com/office/drawing/2014/main" id="{25EB0049-6E17-4EB3-AE4E-9582F54B8CE2}"/>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52" name="Freeform: Shape 819">
              <a:extLst>
                <a:ext uri="{FF2B5EF4-FFF2-40B4-BE49-F238E27FC236}">
                  <a16:creationId xmlns:a16="http://schemas.microsoft.com/office/drawing/2014/main" id="{0181A3CD-BA0A-4AB5-B9DB-5F5FFFFF6558}"/>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53" name="Straight Arrow Connector 52">
            <a:extLst>
              <a:ext uri="{FF2B5EF4-FFF2-40B4-BE49-F238E27FC236}">
                <a16:creationId xmlns:a16="http://schemas.microsoft.com/office/drawing/2014/main" id="{64222ECF-3C83-4C07-8010-659DAD61D32E}"/>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11F3A5DC-866D-4F4E-A75E-3F2F185E36DC}"/>
              </a:ext>
            </a:extLst>
          </p:cNvPr>
          <p:cNvGrpSpPr/>
          <p:nvPr/>
        </p:nvGrpSpPr>
        <p:grpSpPr>
          <a:xfrm>
            <a:off x="8887659" y="3462896"/>
            <a:ext cx="540678" cy="530968"/>
            <a:chOff x="2549926" y="1227604"/>
            <a:chExt cx="5177116" cy="5084148"/>
          </a:xfrm>
        </p:grpSpPr>
        <p:sp>
          <p:nvSpPr>
            <p:cNvPr id="56" name="Freeform: Shape 821">
              <a:extLst>
                <a:ext uri="{FF2B5EF4-FFF2-40B4-BE49-F238E27FC236}">
                  <a16:creationId xmlns:a16="http://schemas.microsoft.com/office/drawing/2014/main" id="{72707A81-E0D5-4FBA-AB64-471D7CBD7BA3}"/>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0B11DCA0-34C8-4478-9EA5-5F2264526290}"/>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894AC992-5637-46C2-A44F-CAA70B99435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2AEE262-07B1-4303-AA4C-B2BFB491FDB6}"/>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9B34EB7-5D85-457D-A5BE-B5FE45872D16}"/>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50CDC271-9550-44FE-8920-E52EB7214AF7}"/>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CC04AB1F-6282-4B3C-B034-28BAA89D308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Cylinder 828">
              <a:extLst>
                <a:ext uri="{FF2B5EF4-FFF2-40B4-BE49-F238E27FC236}">
                  <a16:creationId xmlns:a16="http://schemas.microsoft.com/office/drawing/2014/main" id="{008029B7-D9C5-4A20-AD2B-863FD7737582}"/>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5324399E-1CE4-4488-AF3D-990FC970D0A1}"/>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65" name="Rectangle 64">
            <a:extLst>
              <a:ext uri="{FF2B5EF4-FFF2-40B4-BE49-F238E27FC236}">
                <a16:creationId xmlns:a16="http://schemas.microsoft.com/office/drawing/2014/main" id="{09AC21A7-75E8-495E-8855-0545C9BF89AB}"/>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66" name="Group 65">
            <a:extLst>
              <a:ext uri="{FF2B5EF4-FFF2-40B4-BE49-F238E27FC236}">
                <a16:creationId xmlns:a16="http://schemas.microsoft.com/office/drawing/2014/main" id="{7F9382F2-1987-44BB-BB76-5658FA983038}"/>
              </a:ext>
            </a:extLst>
          </p:cNvPr>
          <p:cNvGrpSpPr/>
          <p:nvPr/>
        </p:nvGrpSpPr>
        <p:grpSpPr>
          <a:xfrm>
            <a:off x="10150804" y="5053385"/>
            <a:ext cx="558124" cy="434540"/>
            <a:chOff x="2062250" y="1828801"/>
            <a:chExt cx="438091" cy="341085"/>
          </a:xfrm>
        </p:grpSpPr>
        <p:grpSp>
          <p:nvGrpSpPr>
            <p:cNvPr id="67" name="Group 66">
              <a:extLst>
                <a:ext uri="{FF2B5EF4-FFF2-40B4-BE49-F238E27FC236}">
                  <a16:creationId xmlns:a16="http://schemas.microsoft.com/office/drawing/2014/main" id="{C04E936D-657E-467F-9AA5-168112298602}"/>
                </a:ext>
              </a:extLst>
            </p:cNvPr>
            <p:cNvGrpSpPr/>
            <p:nvPr/>
          </p:nvGrpSpPr>
          <p:grpSpPr>
            <a:xfrm>
              <a:off x="2062250" y="1828801"/>
              <a:ext cx="180067" cy="140947"/>
              <a:chOff x="2438399" y="1828800"/>
              <a:chExt cx="1923143" cy="1799771"/>
            </a:xfrm>
            <a:noFill/>
          </p:grpSpPr>
          <p:sp>
            <p:nvSpPr>
              <p:cNvPr id="82" name="Rectangle 81">
                <a:extLst>
                  <a:ext uri="{FF2B5EF4-FFF2-40B4-BE49-F238E27FC236}">
                    <a16:creationId xmlns:a16="http://schemas.microsoft.com/office/drawing/2014/main" id="{8B5B2C02-144D-4793-9202-35BC5E182FE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CBB9474D-646F-41BC-BEB9-2FD40A41066D}"/>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6545092-3484-4CD5-9D1D-63AA9AF5D4A0}"/>
                </a:ext>
              </a:extLst>
            </p:cNvPr>
            <p:cNvGrpSpPr/>
            <p:nvPr/>
          </p:nvGrpSpPr>
          <p:grpSpPr>
            <a:xfrm>
              <a:off x="2093480" y="2028939"/>
              <a:ext cx="180067" cy="140947"/>
              <a:chOff x="2438399" y="1828800"/>
              <a:chExt cx="1923143" cy="1799771"/>
            </a:xfrm>
            <a:noFill/>
          </p:grpSpPr>
          <p:sp>
            <p:nvSpPr>
              <p:cNvPr id="80" name="Rectangle 79">
                <a:extLst>
                  <a:ext uri="{FF2B5EF4-FFF2-40B4-BE49-F238E27FC236}">
                    <a16:creationId xmlns:a16="http://schemas.microsoft.com/office/drawing/2014/main" id="{AB023EA0-AA3F-4922-9AA9-783CA4A62F8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46FC3E0A-9338-4E85-BFE9-1AD9431EB09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93C1E25D-ED0A-4809-B2AF-FF7165C6C737}"/>
                </a:ext>
              </a:extLst>
            </p:cNvPr>
            <p:cNvGrpSpPr/>
            <p:nvPr/>
          </p:nvGrpSpPr>
          <p:grpSpPr>
            <a:xfrm>
              <a:off x="2320274" y="1907031"/>
              <a:ext cx="180067" cy="140947"/>
              <a:chOff x="2438399" y="1828800"/>
              <a:chExt cx="1923143" cy="1799771"/>
            </a:xfrm>
            <a:noFill/>
          </p:grpSpPr>
          <p:sp>
            <p:nvSpPr>
              <p:cNvPr id="78" name="Rectangle 77">
                <a:extLst>
                  <a:ext uri="{FF2B5EF4-FFF2-40B4-BE49-F238E27FC236}">
                    <a16:creationId xmlns:a16="http://schemas.microsoft.com/office/drawing/2014/main" id="{0846FB7B-429A-415D-8BA0-7DEBE057E7A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1BD27340-A822-4860-A749-4486B20638D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2358782A-6236-4B27-B712-910F78B0BB46}"/>
                </a:ext>
              </a:extLst>
            </p:cNvPr>
            <p:cNvGrpSpPr/>
            <p:nvPr/>
          </p:nvGrpSpPr>
          <p:grpSpPr>
            <a:xfrm>
              <a:off x="2129218" y="1891046"/>
              <a:ext cx="303775" cy="247510"/>
              <a:chOff x="2129218" y="1898304"/>
              <a:chExt cx="303775" cy="247510"/>
            </a:xfrm>
          </p:grpSpPr>
          <p:sp>
            <p:nvSpPr>
              <p:cNvPr id="71" name="Oval 70">
                <a:extLst>
                  <a:ext uri="{FF2B5EF4-FFF2-40B4-BE49-F238E27FC236}">
                    <a16:creationId xmlns:a16="http://schemas.microsoft.com/office/drawing/2014/main" id="{0871522C-0CD2-40B7-9785-E02C8F230B8C}"/>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FD658AC1-8788-45DD-B3B6-64A2DE6F241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Oval 72">
                <a:extLst>
                  <a:ext uri="{FF2B5EF4-FFF2-40B4-BE49-F238E27FC236}">
                    <a16:creationId xmlns:a16="http://schemas.microsoft.com/office/drawing/2014/main" id="{F9EB08CA-2EF0-42EF-9517-1D4A1B823D14}"/>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B3FF47FB-30A3-4F7C-AD03-17161128EF03}"/>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DEA1CD-9F1C-4467-A714-AE96FA8ACCB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E87BD7A-E936-4E9E-ADCA-C2C1EF055B0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8C591809-40BB-4DF6-AC96-7D612B7EAD8F}"/>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86" name="Group 85">
            <a:extLst>
              <a:ext uri="{FF2B5EF4-FFF2-40B4-BE49-F238E27FC236}">
                <a16:creationId xmlns:a16="http://schemas.microsoft.com/office/drawing/2014/main" id="{A5A411D3-547C-4C6C-AF30-5ADEEFC74C0C}"/>
              </a:ext>
            </a:extLst>
          </p:cNvPr>
          <p:cNvGrpSpPr/>
          <p:nvPr/>
        </p:nvGrpSpPr>
        <p:grpSpPr>
          <a:xfrm>
            <a:off x="11337161" y="3545308"/>
            <a:ext cx="799749" cy="472370"/>
            <a:chOff x="10791630" y="4209709"/>
            <a:chExt cx="982164" cy="579530"/>
          </a:xfrm>
          <a:solidFill>
            <a:srgbClr val="F7F7F7"/>
          </a:solidFill>
        </p:grpSpPr>
        <p:sp useBgFill="1">
          <p:nvSpPr>
            <p:cNvPr id="95" name="Freeform 50">
              <a:extLst>
                <a:ext uri="{FF2B5EF4-FFF2-40B4-BE49-F238E27FC236}">
                  <a16:creationId xmlns:a16="http://schemas.microsoft.com/office/drawing/2014/main" id="{ADADFB45-9421-439E-949A-E4F79720E781}"/>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6" name="Freeform 52">
              <a:extLst>
                <a:ext uri="{FF2B5EF4-FFF2-40B4-BE49-F238E27FC236}">
                  <a16:creationId xmlns:a16="http://schemas.microsoft.com/office/drawing/2014/main" id="{C832C422-F596-44B9-8E08-A98D4FE25D2E}"/>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7" name="Line 54">
              <a:extLst>
                <a:ext uri="{FF2B5EF4-FFF2-40B4-BE49-F238E27FC236}">
                  <a16:creationId xmlns:a16="http://schemas.microsoft.com/office/drawing/2014/main" id="{E22A2702-F242-4353-BA6C-EC542569DB97}"/>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8" name="Line 55">
              <a:extLst>
                <a:ext uri="{FF2B5EF4-FFF2-40B4-BE49-F238E27FC236}">
                  <a16:creationId xmlns:a16="http://schemas.microsoft.com/office/drawing/2014/main" id="{3E7A652B-B9D4-46EC-BC33-21AE89F2FECD}"/>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9" name="Line 56">
              <a:extLst>
                <a:ext uri="{FF2B5EF4-FFF2-40B4-BE49-F238E27FC236}">
                  <a16:creationId xmlns:a16="http://schemas.microsoft.com/office/drawing/2014/main" id="{B9C82F79-864F-42FF-8216-567FE2679714}"/>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0" name="Freeform 57">
              <a:extLst>
                <a:ext uri="{FF2B5EF4-FFF2-40B4-BE49-F238E27FC236}">
                  <a16:creationId xmlns:a16="http://schemas.microsoft.com/office/drawing/2014/main" id="{209F61BC-568F-4027-8295-EF55ADDA07AE}"/>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1" name="Freeform 58">
              <a:extLst>
                <a:ext uri="{FF2B5EF4-FFF2-40B4-BE49-F238E27FC236}">
                  <a16:creationId xmlns:a16="http://schemas.microsoft.com/office/drawing/2014/main" id="{4DD01109-DE2B-4300-81B8-CEF6D8C3B6F5}"/>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2" name="Freeform 59">
              <a:extLst>
                <a:ext uri="{FF2B5EF4-FFF2-40B4-BE49-F238E27FC236}">
                  <a16:creationId xmlns:a16="http://schemas.microsoft.com/office/drawing/2014/main" id="{0AA639C7-2F7A-4171-93D0-4AC87EB4EE36}"/>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3" name="Freeform 60">
              <a:extLst>
                <a:ext uri="{FF2B5EF4-FFF2-40B4-BE49-F238E27FC236}">
                  <a16:creationId xmlns:a16="http://schemas.microsoft.com/office/drawing/2014/main" id="{884EB500-D581-42C7-958E-9306D7DF18B6}"/>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4" name="Freeform 61">
              <a:extLst>
                <a:ext uri="{FF2B5EF4-FFF2-40B4-BE49-F238E27FC236}">
                  <a16:creationId xmlns:a16="http://schemas.microsoft.com/office/drawing/2014/main" id="{FF81E303-A8A9-43A2-85D5-70237F55F2AC}"/>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5" name="Line 62">
              <a:extLst>
                <a:ext uri="{FF2B5EF4-FFF2-40B4-BE49-F238E27FC236}">
                  <a16:creationId xmlns:a16="http://schemas.microsoft.com/office/drawing/2014/main" id="{99A46A2D-1375-413C-B0FA-991E46911A82}"/>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6" name="Line 63">
              <a:extLst>
                <a:ext uri="{FF2B5EF4-FFF2-40B4-BE49-F238E27FC236}">
                  <a16:creationId xmlns:a16="http://schemas.microsoft.com/office/drawing/2014/main" id="{D332C19E-BD4A-4F63-BEC3-F2D24CBFBD25}"/>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8" name="Line 64">
              <a:extLst>
                <a:ext uri="{FF2B5EF4-FFF2-40B4-BE49-F238E27FC236}">
                  <a16:creationId xmlns:a16="http://schemas.microsoft.com/office/drawing/2014/main" id="{D35E7AC4-820D-4518-AA0C-A0F668B3EA9C}"/>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9" name="Line 65">
              <a:extLst>
                <a:ext uri="{FF2B5EF4-FFF2-40B4-BE49-F238E27FC236}">
                  <a16:creationId xmlns:a16="http://schemas.microsoft.com/office/drawing/2014/main" id="{E04D1153-0A13-4010-A16E-4F09E6B05A7C}"/>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10" name="Freeform 66">
              <a:extLst>
                <a:ext uri="{FF2B5EF4-FFF2-40B4-BE49-F238E27FC236}">
                  <a16:creationId xmlns:a16="http://schemas.microsoft.com/office/drawing/2014/main" id="{D7A3053A-5BD3-4535-A07E-C6D8B845FD44}"/>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111" name="Group 110">
              <a:extLst>
                <a:ext uri="{FF2B5EF4-FFF2-40B4-BE49-F238E27FC236}">
                  <a16:creationId xmlns:a16="http://schemas.microsoft.com/office/drawing/2014/main" id="{18AA481A-91AD-4CB6-BD44-0EA920053F60}"/>
                </a:ext>
              </a:extLst>
            </p:cNvPr>
            <p:cNvGrpSpPr/>
            <p:nvPr/>
          </p:nvGrpSpPr>
          <p:grpSpPr>
            <a:xfrm>
              <a:off x="10913128" y="4544291"/>
              <a:ext cx="243440" cy="185324"/>
              <a:chOff x="2502877" y="2643553"/>
              <a:chExt cx="3651737" cy="2779942"/>
            </a:xfrm>
            <a:grpFill/>
          </p:grpSpPr>
          <p:sp>
            <p:nvSpPr>
              <p:cNvPr id="112" name="Freeform: Shape 581">
                <a:extLst>
                  <a:ext uri="{FF2B5EF4-FFF2-40B4-BE49-F238E27FC236}">
                    <a16:creationId xmlns:a16="http://schemas.microsoft.com/office/drawing/2014/main" id="{3E0B790B-FC9B-4B60-92BC-6C642B384F29}"/>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A041AFA9-D400-4EF8-B192-8560EE6D8A0A}"/>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EA6F9B5-5FA4-4A95-9D90-0F36B8BC7242}"/>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0A06533-7684-4D4F-B31A-29EF8372D584}"/>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D407932-9E8A-450D-95F8-6FFDC2F2CBA8}"/>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8" name="Connector: Elbow 117">
            <a:extLst>
              <a:ext uri="{FF2B5EF4-FFF2-40B4-BE49-F238E27FC236}">
                <a16:creationId xmlns:a16="http://schemas.microsoft.com/office/drawing/2014/main" id="{DFAD521F-AA66-4F62-998F-390EBDE72A3B}"/>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B54FAB-892A-4462-8DA4-2A1419729EEE}"/>
              </a:ext>
            </a:extLst>
          </p:cNvPr>
          <p:cNvCxnSpPr>
            <a:cxnSpLocks/>
            <a:stCxn id="85" idx="3"/>
            <a:endCxn id="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7B3C8D69-A0A2-4EDF-95BE-1C86ADD31030}"/>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sp>
        <p:nvSpPr>
          <p:cNvPr id="122" name="Rectangle 121">
            <a:extLst>
              <a:ext uri="{FF2B5EF4-FFF2-40B4-BE49-F238E27FC236}">
                <a16:creationId xmlns:a16="http://schemas.microsoft.com/office/drawing/2014/main" id="{9C25ED7D-1319-484E-8B3B-AE4856321AFA}"/>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123" name="Rectangle 122">
            <a:extLst>
              <a:ext uri="{FF2B5EF4-FFF2-40B4-BE49-F238E27FC236}">
                <a16:creationId xmlns:a16="http://schemas.microsoft.com/office/drawing/2014/main" id="{04953216-F6D0-4CAC-BBB5-AF0B3EDD187F}"/>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6" name="Group 125">
            <a:extLst>
              <a:ext uri="{FF2B5EF4-FFF2-40B4-BE49-F238E27FC236}">
                <a16:creationId xmlns:a16="http://schemas.microsoft.com/office/drawing/2014/main" id="{A7C8BC96-BFCD-4FF3-996E-642DA67ED8BE}"/>
              </a:ext>
            </a:extLst>
          </p:cNvPr>
          <p:cNvGrpSpPr/>
          <p:nvPr/>
        </p:nvGrpSpPr>
        <p:grpSpPr>
          <a:xfrm>
            <a:off x="7301810" y="2084774"/>
            <a:ext cx="416412" cy="339739"/>
            <a:chOff x="5818113" y="2550840"/>
            <a:chExt cx="529278" cy="431824"/>
          </a:xfrm>
        </p:grpSpPr>
        <p:sp>
          <p:nvSpPr>
            <p:cNvPr id="127" name="Diamond 126">
              <a:extLst>
                <a:ext uri="{FF2B5EF4-FFF2-40B4-BE49-F238E27FC236}">
                  <a16:creationId xmlns:a16="http://schemas.microsoft.com/office/drawing/2014/main" id="{9D1CA47D-769E-4117-B79C-D9A87AF75F71}"/>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77FF9A86-3C5A-43CE-8186-940B13F2111E}"/>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191F26F4-6769-4233-A59A-97BB0A9F970C}"/>
              </a:ext>
            </a:extLst>
          </p:cNvPr>
          <p:cNvGrpSpPr/>
          <p:nvPr/>
        </p:nvGrpSpPr>
        <p:grpSpPr>
          <a:xfrm>
            <a:off x="6904479" y="4707252"/>
            <a:ext cx="1373656" cy="744662"/>
            <a:chOff x="2520437" y="2198161"/>
            <a:chExt cx="1346844" cy="730127"/>
          </a:xfrm>
        </p:grpSpPr>
        <p:sp>
          <p:nvSpPr>
            <p:cNvPr id="130" name="Rectangle 129">
              <a:extLst>
                <a:ext uri="{FF2B5EF4-FFF2-40B4-BE49-F238E27FC236}">
                  <a16:creationId xmlns:a16="http://schemas.microsoft.com/office/drawing/2014/main" id="{20D6E49F-94BA-4EF0-A2B5-0A8BD0B61B70}"/>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131" name="Group 130">
              <a:extLst>
                <a:ext uri="{FF2B5EF4-FFF2-40B4-BE49-F238E27FC236}">
                  <a16:creationId xmlns:a16="http://schemas.microsoft.com/office/drawing/2014/main" id="{6761E609-0CF0-4300-A9E9-806FA6A226B4}"/>
                </a:ext>
              </a:extLst>
            </p:cNvPr>
            <p:cNvGrpSpPr/>
            <p:nvPr/>
          </p:nvGrpSpPr>
          <p:grpSpPr>
            <a:xfrm>
              <a:off x="2935903" y="2198161"/>
              <a:ext cx="423284" cy="416651"/>
              <a:chOff x="5279190" y="5401430"/>
              <a:chExt cx="1101836" cy="1106637"/>
            </a:xfrm>
          </p:grpSpPr>
          <p:sp>
            <p:nvSpPr>
              <p:cNvPr id="132" name="Freeform: Shape 815">
                <a:extLst>
                  <a:ext uri="{FF2B5EF4-FFF2-40B4-BE49-F238E27FC236}">
                    <a16:creationId xmlns:a16="http://schemas.microsoft.com/office/drawing/2014/main" id="{7846D698-A854-4E34-BB56-B129107AE73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3" name="Freeform: Shape 816">
                <a:extLst>
                  <a:ext uri="{FF2B5EF4-FFF2-40B4-BE49-F238E27FC236}">
                    <a16:creationId xmlns:a16="http://schemas.microsoft.com/office/drawing/2014/main" id="{9D8DC654-22CC-4B35-9CEB-AF956313731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4" name="Freeform: Shape 817">
                <a:extLst>
                  <a:ext uri="{FF2B5EF4-FFF2-40B4-BE49-F238E27FC236}">
                    <a16:creationId xmlns:a16="http://schemas.microsoft.com/office/drawing/2014/main" id="{1BBB7D08-E642-41E4-9BD4-E3B0F372E56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5" name="Freeform: Shape 818">
                <a:extLst>
                  <a:ext uri="{FF2B5EF4-FFF2-40B4-BE49-F238E27FC236}">
                    <a16:creationId xmlns:a16="http://schemas.microsoft.com/office/drawing/2014/main" id="{462FC1D7-B499-4F63-BEE1-65015702C63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6" name="Freeform: Shape 819">
                <a:extLst>
                  <a:ext uri="{FF2B5EF4-FFF2-40B4-BE49-F238E27FC236}">
                    <a16:creationId xmlns:a16="http://schemas.microsoft.com/office/drawing/2014/main" id="{CA206891-52B8-4A8B-8924-8D10E53FA004}"/>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sp>
        <p:nvSpPr>
          <p:cNvPr id="117" name="Rectangle 116">
            <a:extLst>
              <a:ext uri="{FF2B5EF4-FFF2-40B4-BE49-F238E27FC236}">
                <a16:creationId xmlns:a16="http://schemas.microsoft.com/office/drawing/2014/main" id="{58742128-42E7-453D-8B57-23332B1994D6}"/>
              </a:ext>
            </a:extLst>
          </p:cNvPr>
          <p:cNvSpPr/>
          <p:nvPr/>
        </p:nvSpPr>
        <p:spPr>
          <a:xfrm>
            <a:off x="1912128" y="3056979"/>
            <a:ext cx="846707" cy="640175"/>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Integration</a:t>
            </a:r>
          </a:p>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Runtime </a:t>
            </a:r>
          </a:p>
        </p:txBody>
      </p:sp>
    </p:spTree>
    <p:extLst>
      <p:ext uri="{BB962C8B-B14F-4D97-AF65-F5344CB8AC3E}">
        <p14:creationId xmlns:p14="http://schemas.microsoft.com/office/powerpoint/2010/main" val="1294902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 – 6 Design for Change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29367700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1" cy="5165649"/>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pic>
        <p:nvPicPr>
          <p:cNvPr id="3" name="Picture 2">
            <a:extLst>
              <a:ext uri="{FF2B5EF4-FFF2-40B4-BE49-F238E27FC236}">
                <a16:creationId xmlns:a16="http://schemas.microsoft.com/office/drawing/2014/main" id="{161BA9BD-31CD-416A-818D-E7A63A6AF219}"/>
              </a:ext>
            </a:extLst>
          </p:cNvPr>
          <p:cNvPicPr>
            <a:picLocks noChangeAspect="1"/>
          </p:cNvPicPr>
          <p:nvPr/>
        </p:nvPicPr>
        <p:blipFill>
          <a:blip r:embed="rId6"/>
          <a:stretch>
            <a:fillRect/>
          </a:stretch>
        </p:blipFill>
        <p:spPr>
          <a:xfrm>
            <a:off x="927784" y="5182064"/>
            <a:ext cx="658603" cy="462655"/>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Services Map</a:t>
            </a:r>
          </a:p>
        </p:txBody>
      </p:sp>
      <p:sp>
        <p:nvSpPr>
          <p:cNvPr id="3" name="Rectangle 2">
            <a:extLst>
              <a:ext uri="{FF2B5EF4-FFF2-40B4-BE49-F238E27FC236}">
                <a16:creationId xmlns:a16="http://schemas.microsoft.com/office/drawing/2014/main" id="{EF08D5EB-203B-4EAC-AFF2-5AA5001E7E48}"/>
              </a:ext>
            </a:extLst>
          </p:cNvPr>
          <p:cNvSpPr/>
          <p:nvPr/>
        </p:nvSpPr>
        <p:spPr>
          <a:xfrm>
            <a:off x="7209723" y="151151"/>
            <a:ext cx="5024004" cy="369332"/>
          </a:xfrm>
          <a:prstGeom prst="rect">
            <a:avLst/>
          </a:prstGeom>
          <a:solidFill>
            <a:schemeClr val="bg1"/>
          </a:solidFill>
        </p:spPr>
        <p:txBody>
          <a:bodyPr wrap="none">
            <a:spAutoFit/>
          </a:bodyPr>
          <a:lstStyle/>
          <a:p>
            <a:r>
              <a:rPr lang="en-US" dirty="0">
                <a:hlinkClick r:id="rId5"/>
              </a:rPr>
              <a:t>https://nnmer.github.io/azure-services-map/dist/</a:t>
            </a:r>
            <a:endParaRPr lang="en-US" dirty="0"/>
          </a:p>
        </p:txBody>
      </p:sp>
      <p:pic>
        <p:nvPicPr>
          <p:cNvPr id="4" name="Picture 3">
            <a:extLst>
              <a:ext uri="{FF2B5EF4-FFF2-40B4-BE49-F238E27FC236}">
                <a16:creationId xmlns:a16="http://schemas.microsoft.com/office/drawing/2014/main" id="{8A985EC1-C08C-457E-A9DC-BB1F47F96B45}"/>
              </a:ext>
            </a:extLst>
          </p:cNvPr>
          <p:cNvPicPr>
            <a:picLocks noChangeAspect="1"/>
          </p:cNvPicPr>
          <p:nvPr/>
        </p:nvPicPr>
        <p:blipFill>
          <a:blip r:embed="rId6"/>
          <a:stretch>
            <a:fillRect/>
          </a:stretch>
        </p:blipFill>
        <p:spPr>
          <a:xfrm>
            <a:off x="2743913" y="1786212"/>
            <a:ext cx="6824049" cy="5094400"/>
          </a:xfrm>
          <a:prstGeom prst="rect">
            <a:avLst/>
          </a:prstGeom>
        </p:spPr>
      </p:pic>
      <p:sp>
        <p:nvSpPr>
          <p:cNvPr id="7" name="Rectangle 6">
            <a:extLst>
              <a:ext uri="{FF2B5EF4-FFF2-40B4-BE49-F238E27FC236}">
                <a16:creationId xmlns:a16="http://schemas.microsoft.com/office/drawing/2014/main" id="{8568C9E5-7621-4C24-ABFB-969E9EFCFC63}"/>
              </a:ext>
            </a:extLst>
          </p:cNvPr>
          <p:cNvSpPr/>
          <p:nvPr/>
        </p:nvSpPr>
        <p:spPr>
          <a:xfrm>
            <a:off x="7702165" y="610985"/>
            <a:ext cx="4531562" cy="369332"/>
          </a:xfrm>
          <a:prstGeom prst="rect">
            <a:avLst/>
          </a:prstGeom>
          <a:solidFill>
            <a:schemeClr val="bg1"/>
          </a:solidFill>
        </p:spPr>
        <p:txBody>
          <a:bodyPr wrap="none">
            <a:spAutoFit/>
          </a:bodyPr>
          <a:lstStyle/>
          <a:p>
            <a:r>
              <a:rPr lang="en-US" b="1" dirty="0"/>
              <a:t>Anton Romanov -</a:t>
            </a:r>
            <a:r>
              <a:rPr lang="en-US" dirty="0">
                <a:hlinkClick r:id="rId7"/>
              </a:rPr>
              <a:t>https://github.com/nnmer</a:t>
            </a:r>
            <a:endParaRPr lang="en-US" dirty="0"/>
          </a:p>
        </p:txBody>
      </p:sp>
    </p:spTree>
    <p:extLst>
      <p:ext uri="{BB962C8B-B14F-4D97-AF65-F5344CB8AC3E}">
        <p14:creationId xmlns:p14="http://schemas.microsoft.com/office/powerpoint/2010/main" val="11115898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407926"/>
            <a:ext cx="4892040" cy="2178673"/>
          </a:xfrm>
        </p:spPr>
        <p:txBody>
          <a:bodyPr/>
          <a:lstStyle/>
          <a:p>
            <a:pPr algn="ctr"/>
            <a:r>
              <a:rPr lang="en-US" dirty="0"/>
              <a:t>What is Data Engineering</a:t>
            </a:r>
            <a:br>
              <a:rPr lang="en-US" dirty="0"/>
            </a:br>
            <a:endParaRPr lang="en-US"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9707746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Where Did I start?</a:t>
            </a: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r>
              <a:rPr lang="en-US" sz="2400" dirty="0">
                <a:solidFill>
                  <a:schemeClr val="tx1"/>
                </a:solidFill>
              </a:rPr>
              <a:t>- Story about the Excel </a:t>
            </a:r>
          </a:p>
        </p:txBody>
      </p:sp>
    </p:spTree>
    <p:extLst>
      <p:ext uri="{BB962C8B-B14F-4D97-AF65-F5344CB8AC3E}">
        <p14:creationId xmlns:p14="http://schemas.microsoft.com/office/powerpoint/2010/main" val="19459259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a:extLst>
              <a:ext uri="{FF2B5EF4-FFF2-40B4-BE49-F238E27FC236}">
                <a16:creationId xmlns:a16="http://schemas.microsoft.com/office/drawing/2014/main" id="{81FF0331-1C17-4B34-A4F6-DB0DF8E9C6F1}"/>
              </a:ext>
            </a:extLst>
          </p:cNvPr>
          <p:cNvSpPr/>
          <p:nvPr/>
        </p:nvSpPr>
        <p:spPr bwMode="auto">
          <a:xfrm>
            <a:off x="190395" y="1344976"/>
            <a:ext cx="1858520"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Gather</a:t>
            </a:r>
          </a:p>
        </p:txBody>
      </p:sp>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Where Did I start?</a:t>
            </a:r>
          </a:p>
        </p:txBody>
      </p:sp>
      <p:sp>
        <p:nvSpPr>
          <p:cNvPr id="8" name="Rectangle 7">
            <a:extLst>
              <a:ext uri="{FF2B5EF4-FFF2-40B4-BE49-F238E27FC236}">
                <a16:creationId xmlns:a16="http://schemas.microsoft.com/office/drawing/2014/main" id="{19CEE4A9-9596-4979-AEBF-C8C249BF6D4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9" name="Rectangle 8">
            <a:extLst>
              <a:ext uri="{FF2B5EF4-FFF2-40B4-BE49-F238E27FC236}">
                <a16:creationId xmlns:a16="http://schemas.microsoft.com/office/drawing/2014/main" id="{FEFCC453-6DFE-46FE-8EFB-0B603BFF6869}"/>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0" name="Rectangle 9">
            <a:extLst>
              <a:ext uri="{FF2B5EF4-FFF2-40B4-BE49-F238E27FC236}">
                <a16:creationId xmlns:a16="http://schemas.microsoft.com/office/drawing/2014/main" id="{9922D09D-6150-423D-8BAE-BB8E08A208F1}"/>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Prepare</a:t>
            </a:r>
          </a:p>
        </p:txBody>
      </p:sp>
      <p:sp>
        <p:nvSpPr>
          <p:cNvPr id="11" name="Rectangle 10">
            <a:extLst>
              <a:ext uri="{FF2B5EF4-FFF2-40B4-BE49-F238E27FC236}">
                <a16:creationId xmlns:a16="http://schemas.microsoft.com/office/drawing/2014/main" id="{8DD7A5DC-13D3-46D1-9327-9ECB18248135}"/>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Distribute</a:t>
            </a:r>
          </a:p>
        </p:txBody>
      </p:sp>
      <p:sp>
        <p:nvSpPr>
          <p:cNvPr id="12" name="Rectangle 11">
            <a:extLst>
              <a:ext uri="{FF2B5EF4-FFF2-40B4-BE49-F238E27FC236}">
                <a16:creationId xmlns:a16="http://schemas.microsoft.com/office/drawing/2014/main" id="{C476F02C-5B94-4FE3-BCE4-B1CD53D3ED3A}"/>
              </a:ext>
            </a:extLst>
          </p:cNvPr>
          <p:cNvSpPr/>
          <p:nvPr/>
        </p:nvSpPr>
        <p:spPr>
          <a:xfrm>
            <a:off x="9828450" y="3883223"/>
            <a:ext cx="1202831" cy="249299"/>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Printer</a:t>
            </a:r>
          </a:p>
        </p:txBody>
      </p:sp>
      <p:cxnSp>
        <p:nvCxnSpPr>
          <p:cNvPr id="22" name="Straight Arrow Connector 21">
            <a:extLst>
              <a:ext uri="{FF2B5EF4-FFF2-40B4-BE49-F238E27FC236}">
                <a16:creationId xmlns:a16="http://schemas.microsoft.com/office/drawing/2014/main" id="{022A9644-ECE9-4035-8F2F-55D3EF1D4FE5}"/>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 name="Right Bracket 24">
            <a:extLst>
              <a:ext uri="{FF2B5EF4-FFF2-40B4-BE49-F238E27FC236}">
                <a16:creationId xmlns:a16="http://schemas.microsoft.com/office/drawing/2014/main" id="{09101F56-BD48-4A30-A889-3FFD8BC5846B}"/>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74" name="TextBox 73">
            <a:extLst>
              <a:ext uri="{FF2B5EF4-FFF2-40B4-BE49-F238E27FC236}">
                <a16:creationId xmlns:a16="http://schemas.microsoft.com/office/drawing/2014/main" id="{3303456F-6AC2-440B-B2C5-2EAC5E765629}"/>
              </a:ext>
            </a:extLst>
          </p:cNvPr>
          <p:cNvSpPr txBox="1"/>
          <p:nvPr/>
        </p:nvSpPr>
        <p:spPr>
          <a:xfrm>
            <a:off x="236849" y="3765946"/>
            <a:ext cx="152755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p>
          <a:p>
            <a:pPr>
              <a:buSzPct val="90000"/>
              <a:defRPr/>
            </a:pPr>
            <a:r>
              <a:rPr lang="en-US" sz="1020" dirty="0">
                <a:solidFill>
                  <a:srgbClr val="505050"/>
                </a:solidFill>
              </a:rPr>
              <a:t>(Reports / Printouts)</a:t>
            </a:r>
          </a:p>
        </p:txBody>
      </p:sp>
      <p:grpSp>
        <p:nvGrpSpPr>
          <p:cNvPr id="87" name="Group 86">
            <a:extLst>
              <a:ext uri="{FF2B5EF4-FFF2-40B4-BE49-F238E27FC236}">
                <a16:creationId xmlns:a16="http://schemas.microsoft.com/office/drawing/2014/main" id="{359E9F33-03DD-4C7B-A4A9-F29A1CC55C75}"/>
              </a:ext>
            </a:extLst>
          </p:cNvPr>
          <p:cNvGrpSpPr/>
          <p:nvPr/>
        </p:nvGrpSpPr>
        <p:grpSpPr>
          <a:xfrm>
            <a:off x="874296" y="3353990"/>
            <a:ext cx="252656" cy="309285"/>
            <a:chOff x="965200" y="3436897"/>
            <a:chExt cx="528881" cy="647424"/>
          </a:xfrm>
        </p:grpSpPr>
        <p:grpSp>
          <p:nvGrpSpPr>
            <p:cNvPr id="88" name="Group 87">
              <a:extLst>
                <a:ext uri="{FF2B5EF4-FFF2-40B4-BE49-F238E27FC236}">
                  <a16:creationId xmlns:a16="http://schemas.microsoft.com/office/drawing/2014/main" id="{567221AE-86F5-48D6-849B-36B6AF41F59B}"/>
                </a:ext>
              </a:extLst>
            </p:cNvPr>
            <p:cNvGrpSpPr/>
            <p:nvPr/>
          </p:nvGrpSpPr>
          <p:grpSpPr>
            <a:xfrm flipH="1">
              <a:off x="965200" y="3436897"/>
              <a:ext cx="528881" cy="647424"/>
              <a:chOff x="3003960" y="3685414"/>
              <a:chExt cx="403310" cy="493707"/>
            </a:xfrm>
          </p:grpSpPr>
          <p:sp>
            <p:nvSpPr>
              <p:cNvPr id="93" name="Snip Single Corner Rectangle 26">
                <a:extLst>
                  <a:ext uri="{FF2B5EF4-FFF2-40B4-BE49-F238E27FC236}">
                    <a16:creationId xmlns:a16="http://schemas.microsoft.com/office/drawing/2014/main" id="{75E55079-42D8-401F-B2C3-2D9777BB2CE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Triangle 27">
                <a:extLst>
                  <a:ext uri="{FF2B5EF4-FFF2-40B4-BE49-F238E27FC236}">
                    <a16:creationId xmlns:a16="http://schemas.microsoft.com/office/drawing/2014/main" id="{6A02F719-E9A8-4EB2-AF3B-17DED7060FCD}"/>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89" name="Straight Connector 88">
              <a:extLst>
                <a:ext uri="{FF2B5EF4-FFF2-40B4-BE49-F238E27FC236}">
                  <a16:creationId xmlns:a16="http://schemas.microsoft.com/office/drawing/2014/main" id="{ACB88375-61E7-446D-88BB-748C23AB4E8D}"/>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50C644-1368-4CEA-9E06-199A746E720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A397D5B-B35B-433C-8F9D-B6C8AD8112C5}"/>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947B33-FD7A-4A42-AF98-0743660679C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7" name="Rectangle 106">
            <a:extLst>
              <a:ext uri="{FF2B5EF4-FFF2-40B4-BE49-F238E27FC236}">
                <a16:creationId xmlns:a16="http://schemas.microsoft.com/office/drawing/2014/main" id="{DFF06785-77D7-443C-9159-EE37B8F3CB5C}"/>
              </a:ext>
            </a:extLst>
          </p:cNvPr>
          <p:cNvSpPr/>
          <p:nvPr/>
        </p:nvSpPr>
        <p:spPr>
          <a:xfrm>
            <a:off x="6239530" y="4007872"/>
            <a:ext cx="481222"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Excel</a:t>
            </a:r>
          </a:p>
        </p:txBody>
      </p:sp>
      <p:sp>
        <p:nvSpPr>
          <p:cNvPr id="117" name="Rectangle 116">
            <a:extLst>
              <a:ext uri="{FF2B5EF4-FFF2-40B4-BE49-F238E27FC236}">
                <a16:creationId xmlns:a16="http://schemas.microsoft.com/office/drawing/2014/main" id="{40B8E4B0-07BA-47E8-A28C-5FA1B7841497}"/>
              </a:ext>
            </a:extLst>
          </p:cNvPr>
          <p:cNvSpPr/>
          <p:nvPr/>
        </p:nvSpPr>
        <p:spPr>
          <a:xfrm>
            <a:off x="2510368" y="4048277"/>
            <a:ext cx="1274708"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Entry Analyst</a:t>
            </a:r>
          </a:p>
        </p:txBody>
      </p:sp>
      <p:cxnSp>
        <p:nvCxnSpPr>
          <p:cNvPr id="124" name="Straight Arrow Connector 123">
            <a:extLst>
              <a:ext uri="{FF2B5EF4-FFF2-40B4-BE49-F238E27FC236}">
                <a16:creationId xmlns:a16="http://schemas.microsoft.com/office/drawing/2014/main" id="{AD754BA3-2FA7-4D4B-9462-080FCB597481}"/>
              </a:ext>
            </a:extLst>
          </p:cNvPr>
          <p:cNvCxnSpPr>
            <a:cxnSpLocks/>
          </p:cNvCxnSpPr>
          <p:nvPr/>
        </p:nvCxnSpPr>
        <p:spPr>
          <a:xfrm>
            <a:off x="3571227" y="3731659"/>
            <a:ext cx="2442947"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BEC4E60-A617-4FF4-89DA-952324449018}"/>
              </a:ext>
            </a:extLst>
          </p:cNvPr>
          <p:cNvCxnSpPr>
            <a:cxnSpLocks/>
          </p:cNvCxnSpPr>
          <p:nvPr/>
        </p:nvCxnSpPr>
        <p:spPr>
          <a:xfrm>
            <a:off x="6965396" y="3731659"/>
            <a:ext cx="2497723"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64997620-B442-474B-ADCC-A5B6C4E9F8A3}"/>
              </a:ext>
            </a:extLst>
          </p:cNvPr>
          <p:cNvGrpSpPr/>
          <p:nvPr/>
        </p:nvGrpSpPr>
        <p:grpSpPr>
          <a:xfrm>
            <a:off x="2833931" y="3293754"/>
            <a:ext cx="583710" cy="721924"/>
            <a:chOff x="4934024" y="2596690"/>
            <a:chExt cx="822960" cy="1031092"/>
          </a:xfrm>
        </p:grpSpPr>
        <p:sp>
          <p:nvSpPr>
            <p:cNvPr id="164" name="Title 1">
              <a:extLst>
                <a:ext uri="{FF2B5EF4-FFF2-40B4-BE49-F238E27FC236}">
                  <a16:creationId xmlns:a16="http://schemas.microsoft.com/office/drawing/2014/main" id="{157F34A2-FF2C-499F-AFCF-8532F49CE7C1}"/>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5" name="Rectangle: Rounded Corners 164">
              <a:extLst>
                <a:ext uri="{FF2B5EF4-FFF2-40B4-BE49-F238E27FC236}">
                  <a16:creationId xmlns:a16="http://schemas.microsoft.com/office/drawing/2014/main" id="{CE69C907-6124-4BF7-AAFB-A65C3A81451C}"/>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66" name="people_4" title="Icon of a person">
              <a:extLst>
                <a:ext uri="{FF2B5EF4-FFF2-40B4-BE49-F238E27FC236}">
                  <a16:creationId xmlns:a16="http://schemas.microsoft.com/office/drawing/2014/main" id="{05A615E2-AFD9-4D33-BDF0-641E17D8993D}"/>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7" name="Picture 166" descr="Storage (Azure).png">
            <a:extLst>
              <a:ext uri="{FF2B5EF4-FFF2-40B4-BE49-F238E27FC236}">
                <a16:creationId xmlns:a16="http://schemas.microsoft.com/office/drawing/2014/main" id="{419C334B-98FA-4844-9123-EBFF715DC5FC}"/>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6184993" y="3414193"/>
            <a:ext cx="626770" cy="626770"/>
          </a:xfrm>
          <a:prstGeom prst="rect">
            <a:avLst/>
          </a:prstGeom>
          <a:ln>
            <a:solidFill>
              <a:schemeClr val="tx1"/>
            </a:solidFill>
          </a:ln>
        </p:spPr>
      </p:pic>
      <p:pic>
        <p:nvPicPr>
          <p:cNvPr id="168" name="Graphic 167" descr="Fax">
            <a:extLst>
              <a:ext uri="{FF2B5EF4-FFF2-40B4-BE49-F238E27FC236}">
                <a16:creationId xmlns:a16="http://schemas.microsoft.com/office/drawing/2014/main" id="{F5B31186-B109-4013-BC72-C2659BB502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0137" y="3101278"/>
            <a:ext cx="914400" cy="914400"/>
          </a:xfrm>
          <a:prstGeom prst="rect">
            <a:avLst/>
          </a:prstGeom>
        </p:spPr>
      </p:pic>
    </p:spTree>
    <p:extLst>
      <p:ext uri="{BB962C8B-B14F-4D97-AF65-F5344CB8AC3E}">
        <p14:creationId xmlns:p14="http://schemas.microsoft.com/office/powerpoint/2010/main" val="237751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a:extLst>
              <a:ext uri="{FF2B5EF4-FFF2-40B4-BE49-F238E27FC236}">
                <a16:creationId xmlns:a16="http://schemas.microsoft.com/office/drawing/2014/main" id="{85FE621B-DB47-4DF8-B26B-D1D28A328239}"/>
              </a:ext>
            </a:extLst>
          </p:cNvPr>
          <p:cNvSpPr/>
          <p:nvPr/>
        </p:nvSpPr>
        <p:spPr bwMode="auto">
          <a:xfrm>
            <a:off x="190395" y="1344976"/>
            <a:ext cx="1858520"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Gather</a:t>
            </a:r>
          </a:p>
        </p:txBody>
      </p:sp>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Prepare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pPr algn="l"/>
            <a:r>
              <a:rPr lang="en-US" spc="0" dirty="0"/>
              <a:t>hub &amp; Spoke architecture for bi </a:t>
            </a:r>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22DD3547-4750-4EC7-9D8A-F40FE8F511C3}"/>
              </a:ext>
            </a:extLst>
          </p:cNvPr>
          <p:cNvGrpSpPr/>
          <p:nvPr/>
        </p:nvGrpSpPr>
        <p:grpSpPr>
          <a:xfrm>
            <a:off x="6904479" y="4707252"/>
            <a:ext cx="1373656" cy="744662"/>
            <a:chOff x="2520437" y="2198161"/>
            <a:chExt cx="1346844" cy="730127"/>
          </a:xfrm>
        </p:grpSpPr>
        <p:sp>
          <p:nvSpPr>
            <p:cNvPr id="190" name="Rectangle 189">
              <a:extLst>
                <a:ext uri="{FF2B5EF4-FFF2-40B4-BE49-F238E27FC236}">
                  <a16:creationId xmlns:a16="http://schemas.microsoft.com/office/drawing/2014/main" id="{E49A7005-BA52-4BC4-9776-FD2F99D980C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195" name="Group 194">
              <a:extLst>
                <a:ext uri="{FF2B5EF4-FFF2-40B4-BE49-F238E27FC236}">
                  <a16:creationId xmlns:a16="http://schemas.microsoft.com/office/drawing/2014/main" id="{6963C54F-B932-42CB-A188-20D445876B97}"/>
                </a:ext>
              </a:extLst>
            </p:cNvPr>
            <p:cNvGrpSpPr/>
            <p:nvPr/>
          </p:nvGrpSpPr>
          <p:grpSpPr>
            <a:xfrm>
              <a:off x="2935903" y="2198161"/>
              <a:ext cx="423284" cy="416651"/>
              <a:chOff x="5279190" y="5401430"/>
              <a:chExt cx="1101836" cy="1106637"/>
            </a:xfrm>
          </p:grpSpPr>
          <p:sp>
            <p:nvSpPr>
              <p:cNvPr id="198" name="Freeform: Shape 815">
                <a:extLst>
                  <a:ext uri="{FF2B5EF4-FFF2-40B4-BE49-F238E27FC236}">
                    <a16:creationId xmlns:a16="http://schemas.microsoft.com/office/drawing/2014/main" id="{2592F8EA-6A02-4B08-B65E-751A5202F3DC}"/>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99" name="Freeform: Shape 816">
                <a:extLst>
                  <a:ext uri="{FF2B5EF4-FFF2-40B4-BE49-F238E27FC236}">
                    <a16:creationId xmlns:a16="http://schemas.microsoft.com/office/drawing/2014/main" id="{A59E6B03-4F6D-4654-A1B3-2C7A8588C2D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00" name="Freeform: Shape 817">
                <a:extLst>
                  <a:ext uri="{FF2B5EF4-FFF2-40B4-BE49-F238E27FC236}">
                    <a16:creationId xmlns:a16="http://schemas.microsoft.com/office/drawing/2014/main" id="{7CE9C57D-0592-4DD7-AD80-D2EE38B3727B}"/>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02" name="Freeform: Shape 818">
                <a:extLst>
                  <a:ext uri="{FF2B5EF4-FFF2-40B4-BE49-F238E27FC236}">
                    <a16:creationId xmlns:a16="http://schemas.microsoft.com/office/drawing/2014/main" id="{61BBE70B-1201-48C1-9509-04FD86D5637E}"/>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03" name="Freeform: Shape 819">
                <a:extLst>
                  <a:ext uri="{FF2B5EF4-FFF2-40B4-BE49-F238E27FC236}">
                    <a16:creationId xmlns:a16="http://schemas.microsoft.com/office/drawing/2014/main" id="{948FDD80-7B05-47CA-9B5B-C07178EACA6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18713821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412A-5A96-456A-B5E6-115572A6CF75}"/>
              </a:ext>
            </a:extLst>
          </p:cNvPr>
          <p:cNvSpPr>
            <a:spLocks noGrp="1"/>
          </p:cNvSpPr>
          <p:nvPr>
            <p:ph type="title"/>
          </p:nvPr>
        </p:nvSpPr>
        <p:spPr/>
        <p:txBody>
          <a:bodyPr/>
          <a:lstStyle/>
          <a:p>
            <a:pPr algn="l"/>
            <a:r>
              <a:rPr lang="en-US" spc="0" dirty="0"/>
              <a:t>We now have many different tools </a:t>
            </a:r>
            <a:r>
              <a:rPr lang="en-US" spc="0" dirty="0">
                <a:sym typeface="Wingdings" panose="05000000000000000000" pitchFamily="2" charset="2"/>
              </a:rPr>
              <a:t></a:t>
            </a:r>
            <a:r>
              <a:rPr lang="en-US" spc="0" dirty="0"/>
              <a:t> Open Source</a:t>
            </a:r>
          </a:p>
        </p:txBody>
      </p:sp>
      <p:pic>
        <p:nvPicPr>
          <p:cNvPr id="3" name="Picture 2" descr="Image result for nagios">
            <a:extLst>
              <a:ext uri="{FF2B5EF4-FFF2-40B4-BE49-F238E27FC236}">
                <a16:creationId xmlns:a16="http://schemas.microsoft.com/office/drawing/2014/main" id="{CEEE1401-CE1E-438B-8FA2-A39FF5BE6C2A}"/>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vagrant">
            <a:extLst>
              <a:ext uri="{FF2B5EF4-FFF2-40B4-BE49-F238E27FC236}">
                <a16:creationId xmlns:a16="http://schemas.microsoft.com/office/drawing/2014/main" id="{1202A8B4-5114-474E-BA35-455E2F3811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jenkins">
            <a:extLst>
              <a:ext uri="{FF2B5EF4-FFF2-40B4-BE49-F238E27FC236}">
                <a16:creationId xmlns:a16="http://schemas.microsoft.com/office/drawing/2014/main" id="{D46082A3-B355-4B72-9394-6E1E663CFE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grunt">
            <a:extLst>
              <a:ext uri="{FF2B5EF4-FFF2-40B4-BE49-F238E27FC236}">
                <a16:creationId xmlns:a16="http://schemas.microsoft.com/office/drawing/2014/main" id="{9ADC780E-11E4-41DD-8E4C-42987094CFE7}"/>
              </a:ext>
            </a:extLst>
          </p:cNvPr>
          <p:cNvPicPr>
            <a:picLocks noChangeAspect="1" noChangeArrowheads="1"/>
          </p:cNvPicPr>
          <p:nvPr/>
        </p:nvPicPr>
        <p:blipFill rotWithShape="1">
          <a:blip r:embed="rId5"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gradle">
            <a:extLst>
              <a:ext uri="{FF2B5EF4-FFF2-40B4-BE49-F238E27FC236}">
                <a16:creationId xmlns:a16="http://schemas.microsoft.com/office/drawing/2014/main" id="{E520A248-9C8D-4174-8131-5FBA07E4DA2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android">
            <a:extLst>
              <a:ext uri="{FF2B5EF4-FFF2-40B4-BE49-F238E27FC236}">
                <a16:creationId xmlns:a16="http://schemas.microsoft.com/office/drawing/2014/main" id="{E4CF20A5-3872-44C0-B649-4DA92569A23E}"/>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a:extLst>
              <a:ext uri="{FF2B5EF4-FFF2-40B4-BE49-F238E27FC236}">
                <a16:creationId xmlns:a16="http://schemas.microsoft.com/office/drawing/2014/main" id="{356C9990-4806-4F60-AB4E-B48108B1CB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descr="Image result for xamarin">
            <a:extLst>
              <a:ext uri="{FF2B5EF4-FFF2-40B4-BE49-F238E27FC236}">
                <a16:creationId xmlns:a16="http://schemas.microsoft.com/office/drawing/2014/main" id="{EFE2B61E-AB12-4CAF-8206-851CFAAABB97}"/>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Image result for apache cordova logo">
            <a:extLst>
              <a:ext uri="{FF2B5EF4-FFF2-40B4-BE49-F238E27FC236}">
                <a16:creationId xmlns:a16="http://schemas.microsoft.com/office/drawing/2014/main" id="{2C072663-87CB-4E51-8C87-F62B8F43D13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69EB48E-93F8-4AA5-925C-5485FE42A21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13" name="Picture 18" descr="Image result for puppet labs">
            <a:extLst>
              <a:ext uri="{FF2B5EF4-FFF2-40B4-BE49-F238E27FC236}">
                <a16:creationId xmlns:a16="http://schemas.microsoft.com/office/drawing/2014/main" id="{843E6D97-A611-44BE-B2D9-9F768AD01479}"/>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Image result for saltstack">
            <a:extLst>
              <a:ext uri="{FF2B5EF4-FFF2-40B4-BE49-F238E27FC236}">
                <a16:creationId xmlns:a16="http://schemas.microsoft.com/office/drawing/2014/main" id="{7EC8435F-C0A7-40E6-9098-9E88986E1D0A}"/>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856F191-D27B-4063-9E2A-4F5956B6E9BE}"/>
              </a:ext>
            </a:extLst>
          </p:cNvPr>
          <p:cNvPicPr>
            <a:picLocks noChangeAspect="1"/>
          </p:cNvPicPr>
          <p:nvPr/>
        </p:nvPicPr>
        <p:blipFill>
          <a:blip r:embed="rId14"/>
          <a:stretch>
            <a:fillRect/>
          </a:stretch>
        </p:blipFill>
        <p:spPr>
          <a:xfrm>
            <a:off x="6605715" y="2289638"/>
            <a:ext cx="382791" cy="382791"/>
          </a:xfrm>
          <a:prstGeom prst="rect">
            <a:avLst/>
          </a:prstGeom>
        </p:spPr>
      </p:pic>
      <p:pic>
        <p:nvPicPr>
          <p:cNvPr id="16" name="Picture 15">
            <a:extLst>
              <a:ext uri="{FF2B5EF4-FFF2-40B4-BE49-F238E27FC236}">
                <a16:creationId xmlns:a16="http://schemas.microsoft.com/office/drawing/2014/main" id="{55B126F4-F8CE-42E1-8BB7-C5284FB28ECE}"/>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17" name="Picture 6" descr="https://evbdn.eventbrite.com/s3-s3/eventlogos/9947961/mistlogo.png">
            <a:extLst>
              <a:ext uri="{FF2B5EF4-FFF2-40B4-BE49-F238E27FC236}">
                <a16:creationId xmlns:a16="http://schemas.microsoft.com/office/drawing/2014/main" id="{5D1645DA-B59F-4B0A-BE32-16BB0F061A10}"/>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0" descr="Image result for libcloud">
            <a:extLst>
              <a:ext uri="{FF2B5EF4-FFF2-40B4-BE49-F238E27FC236}">
                <a16:creationId xmlns:a16="http://schemas.microsoft.com/office/drawing/2014/main" id="{DB7A3860-4907-41ED-9345-6FCB191AC92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2" descr="Image result for terraform hashicorp">
            <a:extLst>
              <a:ext uri="{FF2B5EF4-FFF2-40B4-BE49-F238E27FC236}">
                <a16:creationId xmlns:a16="http://schemas.microsoft.com/office/drawing/2014/main" id="{19ED4228-3259-49FD-81EC-62109A5218B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4" descr="Image result for SCALR">
            <a:extLst>
              <a:ext uri="{FF2B5EF4-FFF2-40B4-BE49-F238E27FC236}">
                <a16:creationId xmlns:a16="http://schemas.microsoft.com/office/drawing/2014/main" id="{CD4C4C12-5953-4FD0-8983-49BC714002E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s://encrypted-tbn3.gstatic.com/images?q=tbn:ANd9GcQgAB8I4GUYPGAuHqEufTpFML_JWZior9mwUJP3P5Tro4I_bcL5">
            <a:extLst>
              <a:ext uri="{FF2B5EF4-FFF2-40B4-BE49-F238E27FC236}">
                <a16:creationId xmlns:a16="http://schemas.microsoft.com/office/drawing/2014/main" id="{CC924319-5699-493A-ADFE-E7A20B062C9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F6E03EF-7BFB-44B8-8900-3C9A7EFFC6B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23" name="Picture 38" descr="Image result for new drupal logo">
            <a:extLst>
              <a:ext uri="{FF2B5EF4-FFF2-40B4-BE49-F238E27FC236}">
                <a16:creationId xmlns:a16="http://schemas.microsoft.com/office/drawing/2014/main" id="{6F256284-5501-4A35-B517-B3C2B2D4ACF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0" descr="Image result for apprenda logo">
            <a:extLst>
              <a:ext uri="{FF2B5EF4-FFF2-40B4-BE49-F238E27FC236}">
                <a16:creationId xmlns:a16="http://schemas.microsoft.com/office/drawing/2014/main" id="{43198F2F-B64D-4014-BB68-68188C27C8B1}"/>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2" descr="Image result for jelastic">
            <a:extLst>
              <a:ext uri="{FF2B5EF4-FFF2-40B4-BE49-F238E27FC236}">
                <a16:creationId xmlns:a16="http://schemas.microsoft.com/office/drawing/2014/main" id="{0B212FFD-8BCC-4404-B6FF-52BDAAA59B89}"/>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D3C759D-13C1-4863-9313-14087030658C}"/>
              </a:ext>
            </a:extLst>
          </p:cNvPr>
          <p:cNvPicPr>
            <a:picLocks noChangeAspect="1"/>
          </p:cNvPicPr>
          <p:nvPr/>
        </p:nvPicPr>
        <p:blipFill>
          <a:blip r:embed="rId25">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27" name="Picture 26">
            <a:extLst>
              <a:ext uri="{FF2B5EF4-FFF2-40B4-BE49-F238E27FC236}">
                <a16:creationId xmlns:a16="http://schemas.microsoft.com/office/drawing/2014/main" id="{9BA5C9BB-5402-485C-A6D0-30A1CA0F0DB0}"/>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28" name="Picture 27">
            <a:extLst>
              <a:ext uri="{FF2B5EF4-FFF2-40B4-BE49-F238E27FC236}">
                <a16:creationId xmlns:a16="http://schemas.microsoft.com/office/drawing/2014/main" id="{595C7C7A-4C7F-472F-8D1A-0B7BE12BF8D9}"/>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29" name="Picture 28">
            <a:extLst>
              <a:ext uri="{FF2B5EF4-FFF2-40B4-BE49-F238E27FC236}">
                <a16:creationId xmlns:a16="http://schemas.microsoft.com/office/drawing/2014/main" id="{DDC1EE89-54AA-44CA-B570-408FE6EEAA60}"/>
              </a:ext>
            </a:extLst>
          </p:cNvPr>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30" name="Picture 29" descr="File:Python-logo-notext.svg">
            <a:extLst>
              <a:ext uri="{FF2B5EF4-FFF2-40B4-BE49-F238E27FC236}">
                <a16:creationId xmlns:a16="http://schemas.microsoft.com/office/drawing/2014/main" id="{F7385BF4-1A26-4787-B162-95F812965CC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31" name="Picture 30">
            <a:extLst>
              <a:ext uri="{FF2B5EF4-FFF2-40B4-BE49-F238E27FC236}">
                <a16:creationId xmlns:a16="http://schemas.microsoft.com/office/drawing/2014/main" id="{41789D99-AA37-4C23-A056-0F305F363A4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32" name="Picture 44" descr="Image result for javascript logo">
            <a:extLst>
              <a:ext uri="{FF2B5EF4-FFF2-40B4-BE49-F238E27FC236}">
                <a16:creationId xmlns:a16="http://schemas.microsoft.com/office/drawing/2014/main" id="{CFDAABA9-7277-4BF5-A5E8-3571A433623A}"/>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6" descr="Image result for ruby">
            <a:extLst>
              <a:ext uri="{FF2B5EF4-FFF2-40B4-BE49-F238E27FC236}">
                <a16:creationId xmlns:a16="http://schemas.microsoft.com/office/drawing/2014/main" id="{3EF0253E-55CD-45E7-AA9B-1293F5E8AC98}"/>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EF4B60D8-AD23-4F02-8409-853C447EEC31}"/>
              </a:ext>
            </a:extLst>
          </p:cNvPr>
          <p:cNvPicPr>
            <a:picLocks noChangeAspect="1"/>
          </p:cNvPicPr>
          <p:nvPr/>
        </p:nvPicPr>
        <p:blipFill>
          <a:blip r:embed="rId33"/>
          <a:stretch>
            <a:fillRect/>
          </a:stretch>
        </p:blipFill>
        <p:spPr>
          <a:xfrm>
            <a:off x="8646736" y="4692775"/>
            <a:ext cx="360666" cy="368448"/>
          </a:xfrm>
          <a:prstGeom prst="rect">
            <a:avLst/>
          </a:prstGeom>
        </p:spPr>
      </p:pic>
      <p:pic>
        <p:nvPicPr>
          <p:cNvPr id="35" name="Picture 50" descr="Image result for hadoop logo">
            <a:extLst>
              <a:ext uri="{FF2B5EF4-FFF2-40B4-BE49-F238E27FC236}">
                <a16:creationId xmlns:a16="http://schemas.microsoft.com/office/drawing/2014/main" id="{4FE7A94C-29FB-4DCD-A5AA-8A9D69F2A3B8}"/>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2" descr="Image result for redis">
            <a:extLst>
              <a:ext uri="{FF2B5EF4-FFF2-40B4-BE49-F238E27FC236}">
                <a16:creationId xmlns:a16="http://schemas.microsoft.com/office/drawing/2014/main" id="{446D76CB-CFD1-454B-9974-07BA925CF278}"/>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54" descr="Image result for cleardb">
            <a:extLst>
              <a:ext uri="{FF2B5EF4-FFF2-40B4-BE49-F238E27FC236}">
                <a16:creationId xmlns:a16="http://schemas.microsoft.com/office/drawing/2014/main" id="{3117E0D1-FA33-44E4-AE75-045EE7EAFE52}"/>
              </a:ext>
            </a:extLst>
          </p:cNvPr>
          <p:cNvPicPr>
            <a:picLocks noChangeAspect="1" noChangeArrowheads="1"/>
          </p:cNvPicPr>
          <p:nvPr/>
        </p:nvPicPr>
        <p:blipFill>
          <a:blip r:embed="rId36"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56" descr="Image result for cloudera">
            <a:extLst>
              <a:ext uri="{FF2B5EF4-FFF2-40B4-BE49-F238E27FC236}">
                <a16:creationId xmlns:a16="http://schemas.microsoft.com/office/drawing/2014/main" id="{12EFDAC2-E818-4C9D-9857-DB4A44BE3DB3}"/>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58" descr="Image result for mySQL">
            <a:extLst>
              <a:ext uri="{FF2B5EF4-FFF2-40B4-BE49-F238E27FC236}">
                <a16:creationId xmlns:a16="http://schemas.microsoft.com/office/drawing/2014/main" id="{32C9AE7F-CDF8-465A-B518-08573B48615C}"/>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0" descr="Image result for mongodb">
            <a:extLst>
              <a:ext uri="{FF2B5EF4-FFF2-40B4-BE49-F238E27FC236}">
                <a16:creationId xmlns:a16="http://schemas.microsoft.com/office/drawing/2014/main" id="{A38A37E2-1C47-4015-90A6-AB167DC6CF21}"/>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2" descr="Image result for couchbase">
            <a:extLst>
              <a:ext uri="{FF2B5EF4-FFF2-40B4-BE49-F238E27FC236}">
                <a16:creationId xmlns:a16="http://schemas.microsoft.com/office/drawing/2014/main" id="{D2ADAE3D-B5FD-46DA-B979-18DA6C87D634}"/>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E1DFC45A-93B7-43A8-BC95-6841FC7BF8CD}"/>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43" name="Picture 42">
            <a:extLst>
              <a:ext uri="{FF2B5EF4-FFF2-40B4-BE49-F238E27FC236}">
                <a16:creationId xmlns:a16="http://schemas.microsoft.com/office/drawing/2014/main" id="{5DE44FA7-A931-4B97-A119-D306A9E553E1}"/>
              </a:ext>
            </a:extLst>
          </p:cNvPr>
          <p:cNvPicPr>
            <a:picLocks noChangeAspect="1"/>
          </p:cNvPicPr>
          <p:nvPr/>
        </p:nvPicPr>
        <p:blipFill>
          <a:blip r:embed="rId42"/>
          <a:stretch>
            <a:fillRect/>
          </a:stretch>
        </p:blipFill>
        <p:spPr>
          <a:xfrm>
            <a:off x="3483648" y="5421548"/>
            <a:ext cx="376761" cy="372166"/>
          </a:xfrm>
          <a:prstGeom prst="rect">
            <a:avLst/>
          </a:prstGeom>
        </p:spPr>
      </p:pic>
      <p:pic>
        <p:nvPicPr>
          <p:cNvPr id="44" name="Picture 4" descr="https://www.debian.org/logos/openlogo-nd-100.png">
            <a:extLst>
              <a:ext uri="{FF2B5EF4-FFF2-40B4-BE49-F238E27FC236}">
                <a16:creationId xmlns:a16="http://schemas.microsoft.com/office/drawing/2014/main" id="{E3B1DB73-1464-45C3-92E3-698D52F658C9}"/>
              </a:ext>
            </a:extLst>
          </p:cNvPr>
          <p:cNvPicPr>
            <a:picLocks noChangeAspect="1" noChangeArrowheads="1"/>
          </p:cNvPicPr>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4" descr="Image result for linux">
            <a:extLst>
              <a:ext uri="{FF2B5EF4-FFF2-40B4-BE49-F238E27FC236}">
                <a16:creationId xmlns:a16="http://schemas.microsoft.com/office/drawing/2014/main" id="{9DF64A87-8EFA-42A8-969E-DCE3E4270341}"/>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6" descr="Image result for redhat logo">
            <a:extLst>
              <a:ext uri="{FF2B5EF4-FFF2-40B4-BE49-F238E27FC236}">
                <a16:creationId xmlns:a16="http://schemas.microsoft.com/office/drawing/2014/main" id="{4094C2FD-987E-4889-9020-575DD987D129}"/>
              </a:ext>
            </a:extLst>
          </p:cNvPr>
          <p:cNvPicPr>
            <a:picLocks noChangeAspect="1" noChangeArrowheads="1"/>
          </p:cNvPicPr>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8" descr="Image result for bitnami">
            <a:extLst>
              <a:ext uri="{FF2B5EF4-FFF2-40B4-BE49-F238E27FC236}">
                <a16:creationId xmlns:a16="http://schemas.microsoft.com/office/drawing/2014/main" id="{0226B912-B551-4AF7-8FF5-5415557EEA90}"/>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0" descr="Image result for oracle linux">
            <a:extLst>
              <a:ext uri="{FF2B5EF4-FFF2-40B4-BE49-F238E27FC236}">
                <a16:creationId xmlns:a16="http://schemas.microsoft.com/office/drawing/2014/main" id="{80CEE7A3-5AB0-4D21-821D-BB53FB11A50D}"/>
              </a:ext>
            </a:extLst>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72" descr="Image result for freebsd">
            <a:extLst>
              <a:ext uri="{FF2B5EF4-FFF2-40B4-BE49-F238E27FC236}">
                <a16:creationId xmlns:a16="http://schemas.microsoft.com/office/drawing/2014/main" id="{9CA5FEB9-0DD0-422B-83E1-BC3D6CB8925C}"/>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74" descr="Image result for docker">
            <a:extLst>
              <a:ext uri="{FF2B5EF4-FFF2-40B4-BE49-F238E27FC236}">
                <a16:creationId xmlns:a16="http://schemas.microsoft.com/office/drawing/2014/main" id="{A700B6D7-ACEE-42DB-835D-22FB076BFB6A}"/>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39B08FD-9B62-4D5B-9721-6C6C1E7DD7DD}"/>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52" name="TextBox 51">
            <a:extLst>
              <a:ext uri="{FF2B5EF4-FFF2-40B4-BE49-F238E27FC236}">
                <a16:creationId xmlns:a16="http://schemas.microsoft.com/office/drawing/2014/main" id="{3B882494-49EF-4F86-8EC4-AE8BC878676F}"/>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53" name="TextBox 52">
            <a:extLst>
              <a:ext uri="{FF2B5EF4-FFF2-40B4-BE49-F238E27FC236}">
                <a16:creationId xmlns:a16="http://schemas.microsoft.com/office/drawing/2014/main" id="{3FDB8D46-5C4B-492A-9A37-28CE46DE77F3}"/>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54" name="TextBox 53">
            <a:extLst>
              <a:ext uri="{FF2B5EF4-FFF2-40B4-BE49-F238E27FC236}">
                <a16:creationId xmlns:a16="http://schemas.microsoft.com/office/drawing/2014/main" id="{3F7FE9BB-BDAA-4CB4-A642-DCC09FF5970E}"/>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55" name="TextBox 54">
            <a:extLst>
              <a:ext uri="{FF2B5EF4-FFF2-40B4-BE49-F238E27FC236}">
                <a16:creationId xmlns:a16="http://schemas.microsoft.com/office/drawing/2014/main" id="{7FF9B3C0-A832-4C47-A0F3-D72F700CA98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56" name="TextBox 55">
            <a:extLst>
              <a:ext uri="{FF2B5EF4-FFF2-40B4-BE49-F238E27FC236}">
                <a16:creationId xmlns:a16="http://schemas.microsoft.com/office/drawing/2014/main" id="{86B48A16-4CF5-4D06-B5B2-CF67C302322C}"/>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57" name="Picture 56">
            <a:extLst>
              <a:ext uri="{FF2B5EF4-FFF2-40B4-BE49-F238E27FC236}">
                <a16:creationId xmlns:a16="http://schemas.microsoft.com/office/drawing/2014/main" id="{C311F656-B9BA-47BC-AB83-0D85527F055D}"/>
              </a:ext>
            </a:extLst>
          </p:cNvPr>
          <p:cNvPicPr>
            <a:picLocks noChangeAspect="1"/>
          </p:cNvPicPr>
          <p:nvPr/>
        </p:nvPicPr>
        <p:blipFill>
          <a:blip r:embed="rId50">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58" name="Picture 57">
            <a:extLst>
              <a:ext uri="{FF2B5EF4-FFF2-40B4-BE49-F238E27FC236}">
                <a16:creationId xmlns:a16="http://schemas.microsoft.com/office/drawing/2014/main" id="{BB11F8F3-F48D-48F6-AC97-55AA70986F62}"/>
              </a:ext>
            </a:extLst>
          </p:cNvPr>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59" name="Picture 58">
            <a:extLst>
              <a:ext uri="{FF2B5EF4-FFF2-40B4-BE49-F238E27FC236}">
                <a16:creationId xmlns:a16="http://schemas.microsoft.com/office/drawing/2014/main" id="{951E54B1-8F39-4D5C-84A7-9A4A877C72F8}"/>
              </a:ext>
            </a:extLst>
          </p:cNvPr>
          <p:cNvPicPr>
            <a:picLocks noChangeAspect="1"/>
          </p:cNvPicPr>
          <p:nvPr/>
        </p:nvPicPr>
        <p:blipFill>
          <a:blip r:embed="rId52">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60" name="Picture 59">
            <a:extLst>
              <a:ext uri="{FF2B5EF4-FFF2-40B4-BE49-F238E27FC236}">
                <a16:creationId xmlns:a16="http://schemas.microsoft.com/office/drawing/2014/main" id="{573413F2-3B05-4E37-8151-0B65C25C7BB9}"/>
              </a:ext>
            </a:extLst>
          </p:cNvPr>
          <p:cNvPicPr>
            <a:picLocks noChangeAspect="1"/>
          </p:cNvPicPr>
          <p:nvPr/>
        </p:nvPicPr>
        <p:blipFill>
          <a:blip r:embed="rId53"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61" name="Picture 60" descr="A close up of a sign&#10;&#10;Description generated with high confidence">
            <a:extLst>
              <a:ext uri="{FF2B5EF4-FFF2-40B4-BE49-F238E27FC236}">
                <a16:creationId xmlns:a16="http://schemas.microsoft.com/office/drawing/2014/main" id="{C4CD1AC6-3AF0-4AAE-8CA3-D8DFFC9A1F8C}"/>
              </a:ext>
            </a:extLst>
          </p:cNvPr>
          <p:cNvPicPr>
            <a:picLocks noChangeAspect="1"/>
          </p:cNvPicPr>
          <p:nvPr/>
        </p:nvPicPr>
        <p:blipFill>
          <a:blip r:embed="rId54"/>
          <a:stretch>
            <a:fillRect/>
          </a:stretch>
        </p:blipFill>
        <p:spPr>
          <a:xfrm>
            <a:off x="7766730" y="3790772"/>
            <a:ext cx="967671" cy="514718"/>
          </a:xfrm>
          <a:prstGeom prst="rect">
            <a:avLst/>
          </a:prstGeom>
        </p:spPr>
      </p:pic>
      <p:cxnSp>
        <p:nvCxnSpPr>
          <p:cNvPr id="62" name="Straight Connector 61">
            <a:extLst>
              <a:ext uri="{FF2B5EF4-FFF2-40B4-BE49-F238E27FC236}">
                <a16:creationId xmlns:a16="http://schemas.microsoft.com/office/drawing/2014/main" id="{4BC87D71-0EA8-4611-AD00-32D63FD36088}"/>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22E2DB8-1553-40B3-B790-49638919F370}"/>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C82F03B-372C-422C-9238-C98A122BDA4D}"/>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496E3E2-6D3C-444C-99E5-0586AA704266}"/>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945839B-922E-4375-8BF2-960BD95D9AC5}"/>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1140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Big data clusters deployed on Kubernetes, OpenShift, AKS</a:t>
            </a:r>
          </a:p>
        </p:txBody>
      </p:sp>
      <p:sp>
        <p:nvSpPr>
          <p:cNvPr id="8" name="Rectangle 7">
            <a:extLst>
              <a:ext uri="{FF2B5EF4-FFF2-40B4-BE49-F238E27FC236}">
                <a16:creationId xmlns:a16="http://schemas.microsoft.com/office/drawing/2014/main" id="{C9FFDDF6-562F-473D-A83B-FE7CECBD311D}"/>
              </a:ext>
            </a:extLst>
          </p:cNvPr>
          <p:cNvSpPr/>
          <p:nvPr/>
        </p:nvSpPr>
        <p:spPr bwMode="auto">
          <a:xfrm>
            <a:off x="122236" y="871916"/>
            <a:ext cx="12192001" cy="6098037"/>
          </a:xfrm>
          <a:prstGeom prst="rect">
            <a:avLst/>
          </a:prstGeom>
          <a:solidFill>
            <a:schemeClr val="bg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9" name="Title 1">
            <a:extLst>
              <a:ext uri="{FF2B5EF4-FFF2-40B4-BE49-F238E27FC236}">
                <a16:creationId xmlns:a16="http://schemas.microsoft.com/office/drawing/2014/main" id="{39E78221-25A9-4646-87C9-485BBE3E702F}"/>
              </a:ext>
            </a:extLst>
          </p:cNvPr>
          <p:cNvSpPr txBox="1">
            <a:spLocks/>
          </p:cNvSpPr>
          <p:nvPr/>
        </p:nvSpPr>
        <p:spPr>
          <a:xfrm>
            <a:off x="297288" y="243264"/>
            <a:ext cx="11655425" cy="900113"/>
          </a:xfrm>
          <a:prstGeom prst="rect">
            <a:avLst/>
          </a:prstGeom>
        </p:spPr>
        <p:txBody>
          <a:bodyPr vert="horz" wrap="square" lIns="91440" tIns="45720" rIns="91440" bIns="45720" rtlCol="0" anchor="t">
            <a:normAutofit/>
          </a:bodyPr>
          <a:lst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2800" b="1" dirty="0">
              <a:solidFill>
                <a:srgbClr val="000000"/>
              </a:solidFill>
              <a:latin typeface="Segoe UI Semibold" panose="020B0502040204020203" pitchFamily="34" charset="0"/>
              <a:cs typeface="Segoe UI Semibold" panose="020B0502040204020203" pitchFamily="34" charset="0"/>
            </a:endParaRPr>
          </a:p>
        </p:txBody>
      </p:sp>
      <p:grpSp>
        <p:nvGrpSpPr>
          <p:cNvPr id="10" name="Group 9">
            <a:extLst>
              <a:ext uri="{FF2B5EF4-FFF2-40B4-BE49-F238E27FC236}">
                <a16:creationId xmlns:a16="http://schemas.microsoft.com/office/drawing/2014/main" id="{C3DAC497-5ACD-40C5-8356-CF6F262D5733}"/>
              </a:ext>
            </a:extLst>
          </p:cNvPr>
          <p:cNvGrpSpPr/>
          <p:nvPr/>
        </p:nvGrpSpPr>
        <p:grpSpPr>
          <a:xfrm>
            <a:off x="2121895" y="1956444"/>
            <a:ext cx="9717457" cy="3679346"/>
            <a:chOff x="2207623" y="1668010"/>
            <a:chExt cx="9717457" cy="3679346"/>
          </a:xfrm>
        </p:grpSpPr>
        <p:sp>
          <p:nvSpPr>
            <p:cNvPr id="11" name="Rectangle 10">
              <a:extLst>
                <a:ext uri="{FF2B5EF4-FFF2-40B4-BE49-F238E27FC236}">
                  <a16:creationId xmlns:a16="http://schemas.microsoft.com/office/drawing/2014/main" id="{CFC85969-51C3-4DDD-B3B4-C86096848576}"/>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25B228CD-23F0-42FE-BB18-5F394508A176}"/>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a:t>Cluster</a:t>
              </a:r>
            </a:p>
          </p:txBody>
        </p:sp>
      </p:grpSp>
      <p:cxnSp>
        <p:nvCxnSpPr>
          <p:cNvPr id="13" name="Straight Arrow Connector 12">
            <a:extLst>
              <a:ext uri="{FF2B5EF4-FFF2-40B4-BE49-F238E27FC236}">
                <a16:creationId xmlns:a16="http://schemas.microsoft.com/office/drawing/2014/main" id="{6C02C3A7-1000-4961-A7AC-A511C26A0517}"/>
              </a:ext>
            </a:extLst>
          </p:cNvPr>
          <p:cNvCxnSpPr>
            <a:cxnSpLocks/>
          </p:cNvCxnSpPr>
          <p:nvPr/>
        </p:nvCxnSpPr>
        <p:spPr>
          <a:xfrm>
            <a:off x="8021437" y="2608180"/>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F24D7F4-A419-477E-9578-AF0292A3EF5A}"/>
              </a:ext>
            </a:extLst>
          </p:cNvPr>
          <p:cNvSpPr/>
          <p:nvPr/>
        </p:nvSpPr>
        <p:spPr>
          <a:xfrm>
            <a:off x="2337698" y="2841045"/>
            <a:ext cx="8013005"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Compute pool</a:t>
            </a:r>
          </a:p>
        </p:txBody>
      </p:sp>
      <p:sp>
        <p:nvSpPr>
          <p:cNvPr id="15" name="Rectangle 14">
            <a:extLst>
              <a:ext uri="{FF2B5EF4-FFF2-40B4-BE49-F238E27FC236}">
                <a16:creationId xmlns:a16="http://schemas.microsoft.com/office/drawing/2014/main" id="{BABF4393-3907-407F-99AA-DAEF3A968F72}"/>
              </a:ext>
            </a:extLst>
          </p:cNvPr>
          <p:cNvSpPr/>
          <p:nvPr/>
        </p:nvSpPr>
        <p:spPr>
          <a:xfrm>
            <a:off x="6035667" y="3116607"/>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6" name="Rectangle 15">
            <a:extLst>
              <a:ext uri="{FF2B5EF4-FFF2-40B4-BE49-F238E27FC236}">
                <a16:creationId xmlns:a16="http://schemas.microsoft.com/office/drawing/2014/main" id="{6D4708F3-C85F-4E89-B69E-DA677CCCCA0B}"/>
              </a:ext>
            </a:extLst>
          </p:cNvPr>
          <p:cNvSpPr/>
          <p:nvPr/>
        </p:nvSpPr>
        <p:spPr>
          <a:xfrm>
            <a:off x="7402912" y="3116607"/>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 name="Rectangle 16">
            <a:extLst>
              <a:ext uri="{FF2B5EF4-FFF2-40B4-BE49-F238E27FC236}">
                <a16:creationId xmlns:a16="http://schemas.microsoft.com/office/drawing/2014/main" id="{5144A803-9315-4977-B9C9-2E2AFF9EAF5F}"/>
              </a:ext>
            </a:extLst>
          </p:cNvPr>
          <p:cNvSpPr/>
          <p:nvPr/>
        </p:nvSpPr>
        <p:spPr>
          <a:xfrm>
            <a:off x="9069342" y="3116607"/>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8" name="Rectangle 17">
            <a:extLst>
              <a:ext uri="{FF2B5EF4-FFF2-40B4-BE49-F238E27FC236}">
                <a16:creationId xmlns:a16="http://schemas.microsoft.com/office/drawing/2014/main" id="{0C82690D-05D7-479F-B13A-68CD00AD35AC}"/>
              </a:ext>
            </a:extLst>
          </p:cNvPr>
          <p:cNvSpPr/>
          <p:nvPr/>
        </p:nvSpPr>
        <p:spPr>
          <a:xfrm>
            <a:off x="8750194" y="3185857"/>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cxnSp>
        <p:nvCxnSpPr>
          <p:cNvPr id="19" name="Straight Connector 18">
            <a:extLst>
              <a:ext uri="{FF2B5EF4-FFF2-40B4-BE49-F238E27FC236}">
                <a16:creationId xmlns:a16="http://schemas.microsoft.com/office/drawing/2014/main" id="{FB6DE3F9-347B-480C-8A20-635168381394}"/>
              </a:ext>
            </a:extLst>
          </p:cNvPr>
          <p:cNvCxnSpPr>
            <a:cxnSpLocks/>
          </p:cNvCxnSpPr>
          <p:nvPr/>
        </p:nvCxnSpPr>
        <p:spPr>
          <a:xfrm>
            <a:off x="7978062" y="3507273"/>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6819EBC-C920-477D-AF8A-CE99DEA10040}"/>
              </a:ext>
            </a:extLst>
          </p:cNvPr>
          <p:cNvSpPr/>
          <p:nvPr/>
        </p:nvSpPr>
        <p:spPr>
          <a:xfrm>
            <a:off x="2444880" y="311660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21" name="Group 20">
            <a:extLst>
              <a:ext uri="{FF2B5EF4-FFF2-40B4-BE49-F238E27FC236}">
                <a16:creationId xmlns:a16="http://schemas.microsoft.com/office/drawing/2014/main" id="{DED84228-686A-42C7-9E5A-0386C54D25C3}"/>
              </a:ext>
            </a:extLst>
          </p:cNvPr>
          <p:cNvGrpSpPr/>
          <p:nvPr/>
        </p:nvGrpSpPr>
        <p:grpSpPr>
          <a:xfrm>
            <a:off x="284612" y="2567669"/>
            <a:ext cx="1618588" cy="1075205"/>
            <a:chOff x="370340" y="3924085"/>
            <a:chExt cx="1618588" cy="1075205"/>
          </a:xfrm>
        </p:grpSpPr>
        <p:sp>
          <p:nvSpPr>
            <p:cNvPr id="22" name="Rectangle 21">
              <a:extLst>
                <a:ext uri="{FF2B5EF4-FFF2-40B4-BE49-F238E27FC236}">
                  <a16:creationId xmlns:a16="http://schemas.microsoft.com/office/drawing/2014/main" id="{9F34BB3F-F357-47D2-ACEA-F10FA659116E}"/>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a:solidFill>
                  <a:schemeClr val="tx2"/>
                </a:solidFill>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5CA2C416-4CCB-4783-8D38-C2F6954F493F}"/>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a:t>External data sources</a:t>
              </a:r>
            </a:p>
          </p:txBody>
        </p:sp>
        <p:pic>
          <p:nvPicPr>
            <p:cNvPr id="24" name="Picture 23">
              <a:extLst>
                <a:ext uri="{FF2B5EF4-FFF2-40B4-BE49-F238E27FC236}">
                  <a16:creationId xmlns:a16="http://schemas.microsoft.com/office/drawing/2014/main" id="{EEF5198A-9B81-4961-AA41-DE75D426B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25" name="Picture 24">
              <a:extLst>
                <a:ext uri="{FF2B5EF4-FFF2-40B4-BE49-F238E27FC236}">
                  <a16:creationId xmlns:a16="http://schemas.microsoft.com/office/drawing/2014/main" id="{A7AB0411-9601-49AA-B7F7-8D743B36B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6" name="Picture 25">
              <a:extLst>
                <a:ext uri="{FF2B5EF4-FFF2-40B4-BE49-F238E27FC236}">
                  <a16:creationId xmlns:a16="http://schemas.microsoft.com/office/drawing/2014/main" id="{A55DE91C-C252-4D77-B98C-F032C8894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7" name="Picture 26">
              <a:extLst>
                <a:ext uri="{FF2B5EF4-FFF2-40B4-BE49-F238E27FC236}">
                  <a16:creationId xmlns:a16="http://schemas.microsoft.com/office/drawing/2014/main" id="{1DD7F7AC-AFEE-4773-80FA-3CB96C4BA9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grpSp>
        <p:nvGrpSpPr>
          <p:cNvPr id="28" name="Group 27">
            <a:extLst>
              <a:ext uri="{FF2B5EF4-FFF2-40B4-BE49-F238E27FC236}">
                <a16:creationId xmlns:a16="http://schemas.microsoft.com/office/drawing/2014/main" id="{2E35A122-814A-43A8-BD68-15CCBB5D5EBD}"/>
              </a:ext>
            </a:extLst>
          </p:cNvPr>
          <p:cNvGrpSpPr/>
          <p:nvPr/>
        </p:nvGrpSpPr>
        <p:grpSpPr>
          <a:xfrm>
            <a:off x="562325" y="3653208"/>
            <a:ext cx="3157593" cy="1853193"/>
            <a:chOff x="648053" y="3364774"/>
            <a:chExt cx="3157593" cy="1853193"/>
          </a:xfrm>
        </p:grpSpPr>
        <p:grpSp>
          <p:nvGrpSpPr>
            <p:cNvPr id="29" name="Group 28">
              <a:extLst>
                <a:ext uri="{FF2B5EF4-FFF2-40B4-BE49-F238E27FC236}">
                  <a16:creationId xmlns:a16="http://schemas.microsoft.com/office/drawing/2014/main" id="{0BFE2941-DCF1-4768-88CE-EFCEEE6ED3AB}"/>
                </a:ext>
              </a:extLst>
            </p:cNvPr>
            <p:cNvGrpSpPr/>
            <p:nvPr/>
          </p:nvGrpSpPr>
          <p:grpSpPr>
            <a:xfrm>
              <a:off x="648053" y="3364774"/>
              <a:ext cx="3157593" cy="1853193"/>
              <a:chOff x="648053" y="3364774"/>
              <a:chExt cx="3157593" cy="1853193"/>
            </a:xfrm>
          </p:grpSpPr>
          <p:sp>
            <p:nvSpPr>
              <p:cNvPr id="37" name="Freeform 8">
                <a:extLst>
                  <a:ext uri="{FF2B5EF4-FFF2-40B4-BE49-F238E27FC236}">
                    <a16:creationId xmlns:a16="http://schemas.microsoft.com/office/drawing/2014/main" id="{97177E88-FB89-412E-9E23-18052C0DB7E4}"/>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4E8404D-6F49-4908-8B2F-A89787DB00F4}"/>
                  </a:ext>
                </a:extLst>
              </p:cNvPr>
              <p:cNvGrpSpPr/>
              <p:nvPr/>
            </p:nvGrpSpPr>
            <p:grpSpPr>
              <a:xfrm>
                <a:off x="648053" y="4681467"/>
                <a:ext cx="3157593" cy="536500"/>
                <a:chOff x="648053" y="5070087"/>
                <a:chExt cx="3157593" cy="536500"/>
              </a:xfrm>
            </p:grpSpPr>
            <p:sp>
              <p:nvSpPr>
                <p:cNvPr id="39" name="Rectangle: Rounded Corners 53">
                  <a:extLst>
                    <a:ext uri="{FF2B5EF4-FFF2-40B4-BE49-F238E27FC236}">
                      <a16:creationId xmlns:a16="http://schemas.microsoft.com/office/drawing/2014/main" id="{9AEBBE4F-9967-48A6-9056-7D48014A5164}"/>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IoT data</a:t>
                  </a:r>
                </a:p>
              </p:txBody>
            </p:sp>
            <p:sp>
              <p:nvSpPr>
                <p:cNvPr id="40" name="Freeform 250">
                  <a:extLst>
                    <a:ext uri="{FF2B5EF4-FFF2-40B4-BE49-F238E27FC236}">
                      <a16:creationId xmlns:a16="http://schemas.microsoft.com/office/drawing/2014/main" id="{1C5E9017-56ED-4E7A-8419-8954C2B3584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a:extLst>
                <a:ext uri="{FF2B5EF4-FFF2-40B4-BE49-F238E27FC236}">
                  <a16:creationId xmlns:a16="http://schemas.microsoft.com/office/drawing/2014/main" id="{6DA33EAE-75B7-452C-B884-B27154866751}"/>
                </a:ext>
              </a:extLst>
            </p:cNvPr>
            <p:cNvGrpSpPr/>
            <p:nvPr/>
          </p:nvGrpSpPr>
          <p:grpSpPr>
            <a:xfrm>
              <a:off x="997320" y="4591136"/>
              <a:ext cx="440602" cy="311882"/>
              <a:chOff x="6309111" y="4815821"/>
              <a:chExt cx="657292" cy="465267"/>
            </a:xfrm>
          </p:grpSpPr>
          <p:sp>
            <p:nvSpPr>
              <p:cNvPr id="31" name="Freeform 236">
                <a:extLst>
                  <a:ext uri="{FF2B5EF4-FFF2-40B4-BE49-F238E27FC236}">
                    <a16:creationId xmlns:a16="http://schemas.microsoft.com/office/drawing/2014/main" id="{49E6CEE4-BFF5-4712-BDC8-84A4364D6408}"/>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2" name="Oval 31">
                <a:extLst>
                  <a:ext uri="{FF2B5EF4-FFF2-40B4-BE49-F238E27FC236}">
                    <a16:creationId xmlns:a16="http://schemas.microsoft.com/office/drawing/2014/main" id="{7460359A-4DCA-4940-8981-FDC4B6881A86}"/>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3" name="Oval 32">
                <a:extLst>
                  <a:ext uri="{FF2B5EF4-FFF2-40B4-BE49-F238E27FC236}">
                    <a16:creationId xmlns:a16="http://schemas.microsoft.com/office/drawing/2014/main" id="{66DFDD95-F8AB-45D1-B575-04E570FE5FAF}"/>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4" name="Round Single Corner Rectangle 12">
                <a:extLst>
                  <a:ext uri="{FF2B5EF4-FFF2-40B4-BE49-F238E27FC236}">
                    <a16:creationId xmlns:a16="http://schemas.microsoft.com/office/drawing/2014/main" id="{78E419D5-46BC-42F8-B759-4F495133E5D4}"/>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35" name="Straight Connector 34">
                <a:extLst>
                  <a:ext uri="{FF2B5EF4-FFF2-40B4-BE49-F238E27FC236}">
                    <a16:creationId xmlns:a16="http://schemas.microsoft.com/office/drawing/2014/main" id="{173538B5-178D-44C9-803E-B9DC79FFBB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3FCF928-2C28-45E5-B5FE-8BD9ABF6867D}"/>
                  </a:ext>
                </a:extLst>
              </p:cNvPr>
              <p:cNvCxnSpPr>
                <a:cxnSpLocks/>
                <a:stCxn id="34"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1445A45A-0EE7-44AD-99E1-7DA746EDFD8C}"/>
              </a:ext>
            </a:extLst>
          </p:cNvPr>
          <p:cNvGrpSpPr/>
          <p:nvPr/>
        </p:nvGrpSpPr>
        <p:grpSpPr>
          <a:xfrm>
            <a:off x="1380196" y="1411241"/>
            <a:ext cx="10467574" cy="5191476"/>
            <a:chOff x="1465924" y="1122807"/>
            <a:chExt cx="10467574" cy="5191476"/>
          </a:xfrm>
        </p:grpSpPr>
        <p:sp>
          <p:nvSpPr>
            <p:cNvPr id="42" name="Freeform 290">
              <a:extLst>
                <a:ext uri="{FF2B5EF4-FFF2-40B4-BE49-F238E27FC236}">
                  <a16:creationId xmlns:a16="http://schemas.microsoft.com/office/drawing/2014/main" id="{D4B668A0-B84C-4310-BC5A-BE597290076E}"/>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8878AED-EFCC-4911-8D19-0EB25BCD0252}"/>
                </a:ext>
              </a:extLst>
            </p:cNvPr>
            <p:cNvGrpSpPr/>
            <p:nvPr/>
          </p:nvGrpSpPr>
          <p:grpSpPr>
            <a:xfrm>
              <a:off x="1465924" y="1122807"/>
              <a:ext cx="10467574" cy="5191476"/>
              <a:chOff x="1465924" y="1122807"/>
              <a:chExt cx="10467574" cy="5191476"/>
            </a:xfrm>
          </p:grpSpPr>
          <p:grpSp>
            <p:nvGrpSpPr>
              <p:cNvPr id="44" name="Group 43">
                <a:extLst>
                  <a:ext uri="{FF2B5EF4-FFF2-40B4-BE49-F238E27FC236}">
                    <a16:creationId xmlns:a16="http://schemas.microsoft.com/office/drawing/2014/main" id="{3DE5FC47-6FFF-484E-82F6-18442EC6C079}"/>
                  </a:ext>
                </a:extLst>
              </p:cNvPr>
              <p:cNvGrpSpPr/>
              <p:nvPr/>
            </p:nvGrpSpPr>
            <p:grpSpPr>
              <a:xfrm>
                <a:off x="10497148" y="2600853"/>
                <a:ext cx="916666" cy="1556697"/>
                <a:chOff x="8566575" y="2895467"/>
                <a:chExt cx="916669" cy="1556697"/>
              </a:xfrm>
            </p:grpSpPr>
            <p:sp>
              <p:nvSpPr>
                <p:cNvPr id="230" name="TextBox 229">
                  <a:extLst>
                    <a:ext uri="{FF2B5EF4-FFF2-40B4-BE49-F238E27FC236}">
                      <a16:creationId xmlns:a16="http://schemas.microsoft.com/office/drawing/2014/main" id="{7915FB77-E745-43D8-9E55-4A79EC20F326}"/>
                    </a:ext>
                  </a:extLst>
                </p:cNvPr>
                <p:cNvSpPr txBox="1"/>
                <p:nvPr/>
              </p:nvSpPr>
              <p:spPr>
                <a:xfrm>
                  <a:off x="8596129" y="2895467"/>
                  <a:ext cx="887115"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a:solidFill>
                        <a:schemeClr val="tx2"/>
                      </a:solidFill>
                      <a:latin typeface="Segoe UI" panose="020B0502040204020203" pitchFamily="34" charset="0"/>
                      <a:cs typeface="Segoe UI" panose="020B0502040204020203" pitchFamily="34" charset="0"/>
                    </a:rPr>
                    <a:t>Directly read from HDFS</a:t>
                  </a:r>
                </a:p>
              </p:txBody>
            </p:sp>
            <p:cxnSp>
              <p:nvCxnSpPr>
                <p:cNvPr id="231" name="Connector: Elbow 230">
                  <a:extLst>
                    <a:ext uri="{FF2B5EF4-FFF2-40B4-BE49-F238E27FC236}">
                      <a16:creationId xmlns:a16="http://schemas.microsoft.com/office/drawing/2014/main" id="{DC1975EE-2A55-4724-9CD6-0CB015853F58}"/>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629F790-29C9-41AC-8585-2B0A4B0BB760}"/>
                  </a:ext>
                </a:extLst>
              </p:cNvPr>
              <p:cNvGrpSpPr/>
              <p:nvPr/>
            </p:nvGrpSpPr>
            <p:grpSpPr>
              <a:xfrm>
                <a:off x="1465924" y="1122807"/>
                <a:ext cx="10467574" cy="5191476"/>
                <a:chOff x="1465924" y="1122807"/>
                <a:chExt cx="10467574" cy="5191476"/>
              </a:xfrm>
            </p:grpSpPr>
            <p:sp>
              <p:nvSpPr>
                <p:cNvPr id="46" name="TextBox 45">
                  <a:extLst>
                    <a:ext uri="{FF2B5EF4-FFF2-40B4-BE49-F238E27FC236}">
                      <a16:creationId xmlns:a16="http://schemas.microsoft.com/office/drawing/2014/main" id="{F1B5A6DF-2F50-4F1C-A49E-846A68203C0B}"/>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a:solidFill>
                        <a:srgbClr val="0077D7"/>
                      </a:solidFill>
                      <a:latin typeface="Segoe UI Semibold" panose="020B0502040204020203" pitchFamily="34" charset="0"/>
                      <a:cs typeface="Segoe UI Semibold" panose="020B0502040204020203" pitchFamily="34" charset="0"/>
                    </a:rPr>
                    <a:t>Persistent storage </a:t>
                  </a:r>
                </a:p>
              </p:txBody>
            </p:sp>
            <p:sp>
              <p:nvSpPr>
                <p:cNvPr id="47" name="Rectangle 46">
                  <a:extLst>
                    <a:ext uri="{FF2B5EF4-FFF2-40B4-BE49-F238E27FC236}">
                      <a16:creationId xmlns:a16="http://schemas.microsoft.com/office/drawing/2014/main" id="{847FFDB7-5473-4F45-944C-427F25C48891}"/>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sp>
              <p:nvSpPr>
                <p:cNvPr id="48" name="Rectangle 47">
                  <a:extLst>
                    <a:ext uri="{FF2B5EF4-FFF2-40B4-BE49-F238E27FC236}">
                      <a16:creationId xmlns:a16="http://schemas.microsoft.com/office/drawing/2014/main" id="{3D97B9D5-E0CC-41AF-A920-325B42DFCA75}"/>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Storage pool</a:t>
                  </a:r>
                </a:p>
              </p:txBody>
            </p:sp>
            <p:sp>
              <p:nvSpPr>
                <p:cNvPr id="49" name="Rectangle 48">
                  <a:extLst>
                    <a:ext uri="{FF2B5EF4-FFF2-40B4-BE49-F238E27FC236}">
                      <a16:creationId xmlns:a16="http://schemas.microsoft.com/office/drawing/2014/main" id="{6D2912A7-99FC-4067-83E9-F2DD2112B24D}"/>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50" name="Group 49">
                  <a:extLst>
                    <a:ext uri="{FF2B5EF4-FFF2-40B4-BE49-F238E27FC236}">
                      <a16:creationId xmlns:a16="http://schemas.microsoft.com/office/drawing/2014/main" id="{B7E0CF21-F489-4A92-8E16-592BA76DAAC6}"/>
                    </a:ext>
                  </a:extLst>
                </p:cNvPr>
                <p:cNvGrpSpPr/>
                <p:nvPr/>
              </p:nvGrpSpPr>
              <p:grpSpPr>
                <a:xfrm>
                  <a:off x="9153380" y="3972909"/>
                  <a:ext cx="1164921" cy="886972"/>
                  <a:chOff x="8464489" y="2534822"/>
                  <a:chExt cx="1610123" cy="1334562"/>
                </a:xfrm>
              </p:grpSpPr>
              <p:sp>
                <p:nvSpPr>
                  <p:cNvPr id="225" name="Rectangle 224">
                    <a:extLst>
                      <a:ext uri="{FF2B5EF4-FFF2-40B4-BE49-F238E27FC236}">
                        <a16:creationId xmlns:a16="http://schemas.microsoft.com/office/drawing/2014/main" id="{4FC141F6-A030-4F18-B7E8-D2302776A26F}"/>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26" name="Straight Connector 225">
                    <a:extLst>
                      <a:ext uri="{FF2B5EF4-FFF2-40B4-BE49-F238E27FC236}">
                        <a16:creationId xmlns:a16="http://schemas.microsoft.com/office/drawing/2014/main" id="{C8A452F2-E6AD-486F-B297-5834F39DAF92}"/>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7" name="Rectangle 226">
                    <a:extLst>
                      <a:ext uri="{FF2B5EF4-FFF2-40B4-BE49-F238E27FC236}">
                        <a16:creationId xmlns:a16="http://schemas.microsoft.com/office/drawing/2014/main" id="{4B55C878-3B72-45DD-AF10-51309E54ADA8}"/>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28" name="Straight Connector 227">
                    <a:extLst>
                      <a:ext uri="{FF2B5EF4-FFF2-40B4-BE49-F238E27FC236}">
                        <a16:creationId xmlns:a16="http://schemas.microsoft.com/office/drawing/2014/main" id="{C90EBE6D-935E-41C6-84C5-AB267B5793E4}"/>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9F0A2717-6F9F-45D9-B7F9-BA210713F3D1}"/>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51" name="Group 50">
                  <a:extLst>
                    <a:ext uri="{FF2B5EF4-FFF2-40B4-BE49-F238E27FC236}">
                      <a16:creationId xmlns:a16="http://schemas.microsoft.com/office/drawing/2014/main" id="{D9ED8CB6-A732-438B-B456-DC7DF80C5205}"/>
                    </a:ext>
                  </a:extLst>
                </p:cNvPr>
                <p:cNvGrpSpPr/>
                <p:nvPr/>
              </p:nvGrpSpPr>
              <p:grpSpPr>
                <a:xfrm>
                  <a:off x="6223919" y="3972905"/>
                  <a:ext cx="1164921" cy="883619"/>
                  <a:chOff x="8464489" y="2534822"/>
                  <a:chExt cx="1610123" cy="1329517"/>
                </a:xfrm>
              </p:grpSpPr>
              <p:sp>
                <p:nvSpPr>
                  <p:cNvPr id="220" name="Rectangle 219">
                    <a:extLst>
                      <a:ext uri="{FF2B5EF4-FFF2-40B4-BE49-F238E27FC236}">
                        <a16:creationId xmlns:a16="http://schemas.microsoft.com/office/drawing/2014/main" id="{99B02269-85FA-4057-B293-9714D23D917D}"/>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21" name="Straight Connector 220">
                    <a:extLst>
                      <a:ext uri="{FF2B5EF4-FFF2-40B4-BE49-F238E27FC236}">
                        <a16:creationId xmlns:a16="http://schemas.microsoft.com/office/drawing/2014/main" id="{87F804E4-B461-41C8-8C81-0DA95D9A60F3}"/>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720C3A69-B225-49B0-8649-E50974F46FE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23" name="Straight Connector 222">
                    <a:extLst>
                      <a:ext uri="{FF2B5EF4-FFF2-40B4-BE49-F238E27FC236}">
                        <a16:creationId xmlns:a16="http://schemas.microsoft.com/office/drawing/2014/main" id="{AF0A609E-EAB6-45E3-8050-8F3F1043EC72}"/>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4" name="Rectangle 223">
                    <a:extLst>
                      <a:ext uri="{FF2B5EF4-FFF2-40B4-BE49-F238E27FC236}">
                        <a16:creationId xmlns:a16="http://schemas.microsoft.com/office/drawing/2014/main" id="{F7681A99-296A-4F9D-9316-B3FD1DF3EA76}"/>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52" name="Group 51">
                  <a:extLst>
                    <a:ext uri="{FF2B5EF4-FFF2-40B4-BE49-F238E27FC236}">
                      <a16:creationId xmlns:a16="http://schemas.microsoft.com/office/drawing/2014/main" id="{CC344B05-B8DC-4E43-8670-280A3CE32140}"/>
                    </a:ext>
                  </a:extLst>
                </p:cNvPr>
                <p:cNvGrpSpPr/>
                <p:nvPr/>
              </p:nvGrpSpPr>
              <p:grpSpPr>
                <a:xfrm>
                  <a:off x="7501274" y="3972905"/>
                  <a:ext cx="1164921" cy="885131"/>
                  <a:chOff x="8464489" y="2534822"/>
                  <a:chExt cx="1610123" cy="1331792"/>
                </a:xfrm>
              </p:grpSpPr>
              <p:sp>
                <p:nvSpPr>
                  <p:cNvPr id="215" name="Rectangle 214">
                    <a:extLst>
                      <a:ext uri="{FF2B5EF4-FFF2-40B4-BE49-F238E27FC236}">
                        <a16:creationId xmlns:a16="http://schemas.microsoft.com/office/drawing/2014/main" id="{AB48F73A-3C62-47A0-AAF1-B10FF746AB83}"/>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16" name="Straight Connector 215">
                    <a:extLst>
                      <a:ext uri="{FF2B5EF4-FFF2-40B4-BE49-F238E27FC236}">
                        <a16:creationId xmlns:a16="http://schemas.microsoft.com/office/drawing/2014/main" id="{0123B201-C255-41CD-ABFA-B84DAB8661F4}"/>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8750EDFD-EA40-4E2A-AB6E-672ED815617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18" name="Straight Connector 217">
                    <a:extLst>
                      <a:ext uri="{FF2B5EF4-FFF2-40B4-BE49-F238E27FC236}">
                        <a16:creationId xmlns:a16="http://schemas.microsoft.com/office/drawing/2014/main" id="{782E43FB-3662-40F0-8D00-8257A6C55C33}"/>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566E78EF-1573-427C-948C-176ADA0205A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cxnSp>
              <p:nvCxnSpPr>
                <p:cNvPr id="53" name="Connector: Elbow 52">
                  <a:extLst>
                    <a:ext uri="{FF2B5EF4-FFF2-40B4-BE49-F238E27FC236}">
                      <a16:creationId xmlns:a16="http://schemas.microsoft.com/office/drawing/2014/main" id="{1BDEC252-32EE-4F17-8C46-3D8EF1F18BCD}"/>
                    </a:ext>
                  </a:extLst>
                </p:cNvPr>
                <p:cNvCxnSpPr>
                  <a:cxnSpLocks/>
                  <a:stCxn id="225" idx="0"/>
                  <a:endCxn id="220"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8E79641-D08B-49F2-892C-05A44FAC0393}"/>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5" name="TextBox 54">
                  <a:extLst>
                    <a:ext uri="{FF2B5EF4-FFF2-40B4-BE49-F238E27FC236}">
                      <a16:creationId xmlns:a16="http://schemas.microsoft.com/office/drawing/2014/main" id="{4AA1D79C-9B00-4C6E-A34B-2DD4D6DC59CF}"/>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sp>
              <p:nvSpPr>
                <p:cNvPr id="56" name="TextBox 55">
                  <a:extLst>
                    <a:ext uri="{FF2B5EF4-FFF2-40B4-BE49-F238E27FC236}">
                      <a16:creationId xmlns:a16="http://schemas.microsoft.com/office/drawing/2014/main" id="{E3DA58CF-F8F3-40D0-9B66-3252AF646C47}"/>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Analytics</a:t>
                  </a:r>
                </a:p>
              </p:txBody>
            </p:sp>
            <p:cxnSp>
              <p:nvCxnSpPr>
                <p:cNvPr id="57" name="Connector: Elbow 56">
                  <a:extLst>
                    <a:ext uri="{FF2B5EF4-FFF2-40B4-BE49-F238E27FC236}">
                      <a16:creationId xmlns:a16="http://schemas.microsoft.com/office/drawing/2014/main" id="{45C4BF66-24F9-42AD-BF5E-11518C9CFEEA}"/>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4BB995A-9C00-4198-A74D-BAD4342DC24A}"/>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06E6C9D-A38F-4648-9F67-09A2840112FA}"/>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Custom</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apps</a:t>
                  </a:r>
                </a:p>
              </p:txBody>
            </p:sp>
            <p:sp>
              <p:nvSpPr>
                <p:cNvPr id="60" name="TextBox 59">
                  <a:extLst>
                    <a:ext uri="{FF2B5EF4-FFF2-40B4-BE49-F238E27FC236}">
                      <a16:creationId xmlns:a16="http://schemas.microsoft.com/office/drawing/2014/main" id="{4F4FDF4C-18F6-41D4-9987-3E3EE104719F}"/>
                    </a:ext>
                  </a:extLst>
                </p:cNvPr>
                <p:cNvSpPr txBox="1"/>
                <p:nvPr/>
              </p:nvSpPr>
              <p:spPr>
                <a:xfrm>
                  <a:off x="8306275" y="1218601"/>
                  <a:ext cx="298480" cy="273921"/>
                </a:xfrm>
                <a:prstGeom prst="rect">
                  <a:avLst/>
                </a:prstGeom>
                <a:noFill/>
              </p:spPr>
              <p:txBody>
                <a:bodyPr wrap="square" bIns="73152" rtlCol="0">
                  <a:spAutoFit/>
                </a:bodyPr>
                <a:lstStyle/>
                <a:p>
                  <a:pPr algn="ctr" defTabSz="457200">
                    <a:defRPr/>
                  </a:pPr>
                  <a:r>
                    <a:rPr lang="en-US" sz="1000" b="1">
                      <a:solidFill>
                        <a:schemeClr val="tx2"/>
                      </a:solidFill>
                      <a:latin typeface="Segoe UI Semibold" panose="020B0502040204020203" pitchFamily="34" charset="0"/>
                      <a:cs typeface="Segoe UI Semibold" panose="020B0502040204020203" pitchFamily="34" charset="0"/>
                    </a:rPr>
                    <a:t>BI</a:t>
                  </a:r>
                </a:p>
              </p:txBody>
            </p:sp>
            <p:cxnSp>
              <p:nvCxnSpPr>
                <p:cNvPr id="61" name="Straight Connector 60">
                  <a:extLst>
                    <a:ext uri="{FF2B5EF4-FFF2-40B4-BE49-F238E27FC236}">
                      <a16:creationId xmlns:a16="http://schemas.microsoft.com/office/drawing/2014/main" id="{4865B70C-1351-446A-9A9A-D53D242EFDC5}"/>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7F1693A-D4DA-4A48-A43C-9FD4FA2C9FEE}"/>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a:solidFill>
                        <a:schemeClr val="tx2"/>
                      </a:solidFill>
                      <a:latin typeface="Segoe UI Semibold" panose="020B0502040204020203" pitchFamily="34" charset="0"/>
                      <a:cs typeface="Segoe UI Semibold" panose="020B0502040204020203" pitchFamily="34" charset="0"/>
                    </a:rPr>
                    <a:t>SQL Server </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master instance</a:t>
                  </a:r>
                </a:p>
              </p:txBody>
            </p:sp>
            <p:pic>
              <p:nvPicPr>
                <p:cNvPr id="63" name="Picture 62">
                  <a:extLst>
                    <a:ext uri="{FF2B5EF4-FFF2-40B4-BE49-F238E27FC236}">
                      <a16:creationId xmlns:a16="http://schemas.microsoft.com/office/drawing/2014/main" id="{A25276B1-B07C-4889-AD06-1AC5C4F15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4" name="Group 63">
                  <a:extLst>
                    <a:ext uri="{FF2B5EF4-FFF2-40B4-BE49-F238E27FC236}">
                      <a16:creationId xmlns:a16="http://schemas.microsoft.com/office/drawing/2014/main" id="{D0D7B6C5-293B-4A5E-98AC-59F952CE2014}"/>
                    </a:ext>
                  </a:extLst>
                </p:cNvPr>
                <p:cNvGrpSpPr/>
                <p:nvPr/>
              </p:nvGrpSpPr>
              <p:grpSpPr>
                <a:xfrm>
                  <a:off x="2601701" y="5494592"/>
                  <a:ext cx="831068" cy="577781"/>
                  <a:chOff x="2601701" y="5883212"/>
                  <a:chExt cx="831068" cy="577781"/>
                </a:xfrm>
              </p:grpSpPr>
              <p:sp>
                <p:nvSpPr>
                  <p:cNvPr id="199" name="TextBox 198">
                    <a:extLst>
                      <a:ext uri="{FF2B5EF4-FFF2-40B4-BE49-F238E27FC236}">
                        <a16:creationId xmlns:a16="http://schemas.microsoft.com/office/drawing/2014/main" id="{0DF7B659-C260-4C1A-B5A6-1A05C6CFCD8D}"/>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200" name="Group 199">
                    <a:extLst>
                      <a:ext uri="{FF2B5EF4-FFF2-40B4-BE49-F238E27FC236}">
                        <a16:creationId xmlns:a16="http://schemas.microsoft.com/office/drawing/2014/main" id="{549635C7-0768-4499-BD67-A8C83FF7F2EE}"/>
                      </a:ext>
                    </a:extLst>
                  </p:cNvPr>
                  <p:cNvGrpSpPr/>
                  <p:nvPr/>
                </p:nvGrpSpPr>
                <p:grpSpPr>
                  <a:xfrm>
                    <a:off x="2867821" y="5883212"/>
                    <a:ext cx="317340" cy="313918"/>
                    <a:chOff x="6712956" y="9045673"/>
                    <a:chExt cx="464984" cy="459971"/>
                  </a:xfrm>
                </p:grpSpPr>
                <p:sp>
                  <p:nvSpPr>
                    <p:cNvPr id="201" name="Rectangle 200">
                      <a:extLst>
                        <a:ext uri="{FF2B5EF4-FFF2-40B4-BE49-F238E27FC236}">
                          <a16:creationId xmlns:a16="http://schemas.microsoft.com/office/drawing/2014/main" id="{CB243090-9FDE-409F-8D8A-5FDA36FE76A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a:extLst>
                        <a:ext uri="{FF2B5EF4-FFF2-40B4-BE49-F238E27FC236}">
                          <a16:creationId xmlns:a16="http://schemas.microsoft.com/office/drawing/2014/main" id="{3833395D-145C-4F56-9638-2DCBF8A25B7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3" name="Group 202">
                      <a:extLst>
                        <a:ext uri="{FF2B5EF4-FFF2-40B4-BE49-F238E27FC236}">
                          <a16:creationId xmlns:a16="http://schemas.microsoft.com/office/drawing/2014/main" id="{9EB87246-3A56-4A46-A785-C2AFB1EF21C8}"/>
                        </a:ext>
                      </a:extLst>
                    </p:cNvPr>
                    <p:cNvGrpSpPr/>
                    <p:nvPr/>
                  </p:nvGrpSpPr>
                  <p:grpSpPr>
                    <a:xfrm>
                      <a:off x="6712956" y="9045673"/>
                      <a:ext cx="464984" cy="138505"/>
                      <a:chOff x="551886" y="4922823"/>
                      <a:chExt cx="508602" cy="151498"/>
                    </a:xfrm>
                  </p:grpSpPr>
                  <p:sp>
                    <p:nvSpPr>
                      <p:cNvPr id="212" name="Rectangle 211">
                        <a:extLst>
                          <a:ext uri="{FF2B5EF4-FFF2-40B4-BE49-F238E27FC236}">
                            <a16:creationId xmlns:a16="http://schemas.microsoft.com/office/drawing/2014/main" id="{BE62C898-7EBB-4DD0-AA5C-08526E99F23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B9238C93-43BA-4B36-9B09-7BDEB1B6C3FF}"/>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14" name="Straight Connector 213">
                        <a:extLst>
                          <a:ext uri="{FF2B5EF4-FFF2-40B4-BE49-F238E27FC236}">
                            <a16:creationId xmlns:a16="http://schemas.microsoft.com/office/drawing/2014/main" id="{3367CFAE-42F3-4762-83D3-101E757DB2B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04" name="Straight Connector 203">
                      <a:extLst>
                        <a:ext uri="{FF2B5EF4-FFF2-40B4-BE49-F238E27FC236}">
                          <a16:creationId xmlns:a16="http://schemas.microsoft.com/office/drawing/2014/main" id="{84A7CA82-1728-44A3-A801-2FF0BAFAECC5}"/>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0AF1422-6730-4B5D-93BB-7A80F4BA0B0A}"/>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EB10B06-7488-4DB5-A40A-B8DF1D2D84AB}"/>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2C13047-0630-49EF-A0FA-6AFF4F76BC5E}"/>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A96ADBC-719E-493C-A2E8-F4461737D273}"/>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0A08DD0-B2A9-41AB-A40C-4AF98CD628EC}"/>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4E8844-7BC2-4DDA-B13B-8E8DB44B7410}"/>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2BD4376-1318-4B50-B209-FB438297881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358664DF-26AF-4E8A-A124-A12B22034837}"/>
                    </a:ext>
                  </a:extLst>
                </p:cNvPr>
                <p:cNvGrpSpPr/>
                <p:nvPr/>
              </p:nvGrpSpPr>
              <p:grpSpPr>
                <a:xfrm>
                  <a:off x="3965022" y="5494592"/>
                  <a:ext cx="831068" cy="577781"/>
                  <a:chOff x="2601701" y="5883212"/>
                  <a:chExt cx="831068" cy="577781"/>
                </a:xfrm>
              </p:grpSpPr>
              <p:sp>
                <p:nvSpPr>
                  <p:cNvPr id="183" name="TextBox 182">
                    <a:extLst>
                      <a:ext uri="{FF2B5EF4-FFF2-40B4-BE49-F238E27FC236}">
                        <a16:creationId xmlns:a16="http://schemas.microsoft.com/office/drawing/2014/main" id="{382EEBE1-5AD9-4772-B0BB-76D7B201B4B8}"/>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84" name="Group 183">
                    <a:extLst>
                      <a:ext uri="{FF2B5EF4-FFF2-40B4-BE49-F238E27FC236}">
                        <a16:creationId xmlns:a16="http://schemas.microsoft.com/office/drawing/2014/main" id="{5DF8E4E5-0B78-4A5A-BECB-C1A846397CA7}"/>
                      </a:ext>
                    </a:extLst>
                  </p:cNvPr>
                  <p:cNvGrpSpPr/>
                  <p:nvPr/>
                </p:nvGrpSpPr>
                <p:grpSpPr>
                  <a:xfrm>
                    <a:off x="2867821" y="5883212"/>
                    <a:ext cx="317340" cy="313918"/>
                    <a:chOff x="6712956" y="9045673"/>
                    <a:chExt cx="464984" cy="459971"/>
                  </a:xfrm>
                </p:grpSpPr>
                <p:sp>
                  <p:nvSpPr>
                    <p:cNvPr id="185" name="Rectangle 184">
                      <a:extLst>
                        <a:ext uri="{FF2B5EF4-FFF2-40B4-BE49-F238E27FC236}">
                          <a16:creationId xmlns:a16="http://schemas.microsoft.com/office/drawing/2014/main" id="{03A945BA-B1E3-4B5D-A84C-34F52E7C217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815A70B6-B311-4B1C-AD4D-9E7B4E3997A5}"/>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5A86A640-4A51-400D-B5B2-88426F253303}"/>
                        </a:ext>
                      </a:extLst>
                    </p:cNvPr>
                    <p:cNvGrpSpPr/>
                    <p:nvPr/>
                  </p:nvGrpSpPr>
                  <p:grpSpPr>
                    <a:xfrm>
                      <a:off x="6712956" y="9045673"/>
                      <a:ext cx="464984" cy="138505"/>
                      <a:chOff x="551886" y="4922823"/>
                      <a:chExt cx="508602" cy="151498"/>
                    </a:xfrm>
                  </p:grpSpPr>
                  <p:sp>
                    <p:nvSpPr>
                      <p:cNvPr id="196" name="Rectangle 195">
                        <a:extLst>
                          <a:ext uri="{FF2B5EF4-FFF2-40B4-BE49-F238E27FC236}">
                            <a16:creationId xmlns:a16="http://schemas.microsoft.com/office/drawing/2014/main" id="{78B49F60-BE86-4601-97FA-2887072E7C36}"/>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9E2E4029-142E-4BDA-9874-A72ABAAFB736}"/>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98" name="Straight Connector 197">
                        <a:extLst>
                          <a:ext uri="{FF2B5EF4-FFF2-40B4-BE49-F238E27FC236}">
                            <a16:creationId xmlns:a16="http://schemas.microsoft.com/office/drawing/2014/main" id="{B2830688-C8A5-422A-8B6A-AD00A400B229}"/>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88" name="Straight Connector 187">
                      <a:extLst>
                        <a:ext uri="{FF2B5EF4-FFF2-40B4-BE49-F238E27FC236}">
                          <a16:creationId xmlns:a16="http://schemas.microsoft.com/office/drawing/2014/main" id="{FE28CC9E-1C7F-415A-B5D6-8A03EB76C7C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4ECB0C7-CDC5-47B2-A612-388C44050D04}"/>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F92A4C0-1BEE-4F94-BAFB-724E2569278A}"/>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4780EED-0484-4C30-A6C0-2F903345CEE3}"/>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7B168AD-9736-4268-B0B9-08614F2DA60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BA2A11F-629C-47D2-AD67-097BED44BF7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18F5CF3-DB33-4316-BA11-F25BED11AC80}"/>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9CB64AE-B126-45C6-879F-0ECC7CD32248}"/>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F6C5B4E2-97A4-44E5-AAE0-E73A4F42A549}"/>
                    </a:ext>
                  </a:extLst>
                </p:cNvPr>
                <p:cNvGrpSpPr/>
                <p:nvPr/>
              </p:nvGrpSpPr>
              <p:grpSpPr>
                <a:xfrm>
                  <a:off x="5291524" y="5494592"/>
                  <a:ext cx="831068" cy="577781"/>
                  <a:chOff x="2601701" y="5883212"/>
                  <a:chExt cx="831068" cy="577781"/>
                </a:xfrm>
              </p:grpSpPr>
              <p:sp>
                <p:nvSpPr>
                  <p:cNvPr id="167" name="TextBox 166">
                    <a:extLst>
                      <a:ext uri="{FF2B5EF4-FFF2-40B4-BE49-F238E27FC236}">
                        <a16:creationId xmlns:a16="http://schemas.microsoft.com/office/drawing/2014/main" id="{1DC98BD4-BDF0-4ADF-81AC-0C8EF3360132}"/>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68" name="Group 167">
                    <a:extLst>
                      <a:ext uri="{FF2B5EF4-FFF2-40B4-BE49-F238E27FC236}">
                        <a16:creationId xmlns:a16="http://schemas.microsoft.com/office/drawing/2014/main" id="{B929AC8E-E8AB-45B5-8E77-47C05AE45B97}"/>
                      </a:ext>
                    </a:extLst>
                  </p:cNvPr>
                  <p:cNvGrpSpPr/>
                  <p:nvPr/>
                </p:nvGrpSpPr>
                <p:grpSpPr>
                  <a:xfrm>
                    <a:off x="2867821" y="5883212"/>
                    <a:ext cx="317340" cy="313918"/>
                    <a:chOff x="6712956" y="9045673"/>
                    <a:chExt cx="464984" cy="459971"/>
                  </a:xfrm>
                </p:grpSpPr>
                <p:sp>
                  <p:nvSpPr>
                    <p:cNvPr id="169" name="Rectangle 168">
                      <a:extLst>
                        <a:ext uri="{FF2B5EF4-FFF2-40B4-BE49-F238E27FC236}">
                          <a16:creationId xmlns:a16="http://schemas.microsoft.com/office/drawing/2014/main" id="{0CD1E6E0-0706-41BB-99A2-C4E140BD2F4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a:extLst>
                        <a:ext uri="{FF2B5EF4-FFF2-40B4-BE49-F238E27FC236}">
                          <a16:creationId xmlns:a16="http://schemas.microsoft.com/office/drawing/2014/main" id="{2F06CC22-C78C-49AC-B623-269EF6CFB31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1" name="Group 170">
                      <a:extLst>
                        <a:ext uri="{FF2B5EF4-FFF2-40B4-BE49-F238E27FC236}">
                          <a16:creationId xmlns:a16="http://schemas.microsoft.com/office/drawing/2014/main" id="{BD5BE3BB-7AE8-4AB2-A14E-1F205315D201}"/>
                        </a:ext>
                      </a:extLst>
                    </p:cNvPr>
                    <p:cNvGrpSpPr/>
                    <p:nvPr/>
                  </p:nvGrpSpPr>
                  <p:grpSpPr>
                    <a:xfrm>
                      <a:off x="6712956" y="9045673"/>
                      <a:ext cx="464984" cy="138505"/>
                      <a:chOff x="551886" y="4922823"/>
                      <a:chExt cx="508602" cy="151498"/>
                    </a:xfrm>
                  </p:grpSpPr>
                  <p:sp>
                    <p:nvSpPr>
                      <p:cNvPr id="180" name="Rectangle 179">
                        <a:extLst>
                          <a:ext uri="{FF2B5EF4-FFF2-40B4-BE49-F238E27FC236}">
                            <a16:creationId xmlns:a16="http://schemas.microsoft.com/office/drawing/2014/main" id="{AB22090B-14CB-4E53-B048-C4136513E4D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B8667280-1A5E-4323-83B9-8352843CF0C6}"/>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E4FE8DC-6F7B-4BF4-8F21-BC75A7B94B1B}"/>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2" name="Straight Connector 171">
                      <a:extLst>
                        <a:ext uri="{FF2B5EF4-FFF2-40B4-BE49-F238E27FC236}">
                          <a16:creationId xmlns:a16="http://schemas.microsoft.com/office/drawing/2014/main" id="{34B29700-C7F6-4E13-98D8-B266AEB119D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C07EB90-8735-46BD-84D5-FE36532A94C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48C457B-A2B0-4AAA-9CAA-9307CEC0965C}"/>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19E0BB9-8DF8-45BD-9B0B-7F9C945B44F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547DA5-B379-4DD4-9519-B1DA42EC679A}"/>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5C68F12-04C5-4C92-84C7-5BAEB8D34232}"/>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51D6EF2-B19E-48D0-A5B7-86F5F8133AFD}"/>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CB0D0A9-1359-4B83-87F4-AAD10984301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D46C55BD-C7D4-48D0-A09A-D79A86CC4A33}"/>
                    </a:ext>
                  </a:extLst>
                </p:cNvPr>
                <p:cNvGrpSpPr/>
                <p:nvPr/>
              </p:nvGrpSpPr>
              <p:grpSpPr>
                <a:xfrm>
                  <a:off x="6650817" y="5503843"/>
                  <a:ext cx="831068" cy="577781"/>
                  <a:chOff x="2601701" y="5883212"/>
                  <a:chExt cx="831068" cy="577781"/>
                </a:xfrm>
              </p:grpSpPr>
              <p:sp>
                <p:nvSpPr>
                  <p:cNvPr id="151" name="TextBox 150">
                    <a:extLst>
                      <a:ext uri="{FF2B5EF4-FFF2-40B4-BE49-F238E27FC236}">
                        <a16:creationId xmlns:a16="http://schemas.microsoft.com/office/drawing/2014/main" id="{B6297CE8-A65C-4645-999F-D94DF5F2E7C8}"/>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52" name="Group 151">
                    <a:extLst>
                      <a:ext uri="{FF2B5EF4-FFF2-40B4-BE49-F238E27FC236}">
                        <a16:creationId xmlns:a16="http://schemas.microsoft.com/office/drawing/2014/main" id="{EA6334A1-BD27-4607-9128-CC8FB88BBB6D}"/>
                      </a:ext>
                    </a:extLst>
                  </p:cNvPr>
                  <p:cNvGrpSpPr/>
                  <p:nvPr/>
                </p:nvGrpSpPr>
                <p:grpSpPr>
                  <a:xfrm>
                    <a:off x="2867821" y="5883212"/>
                    <a:ext cx="317340" cy="313918"/>
                    <a:chOff x="6712956" y="9045673"/>
                    <a:chExt cx="464984" cy="459971"/>
                  </a:xfrm>
                </p:grpSpPr>
                <p:sp>
                  <p:nvSpPr>
                    <p:cNvPr id="153" name="Rectangle 152">
                      <a:extLst>
                        <a:ext uri="{FF2B5EF4-FFF2-40B4-BE49-F238E27FC236}">
                          <a16:creationId xmlns:a16="http://schemas.microsoft.com/office/drawing/2014/main" id="{61AC05F7-B29D-47F0-B63F-727D9E329F9B}"/>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a:extLst>
                        <a:ext uri="{FF2B5EF4-FFF2-40B4-BE49-F238E27FC236}">
                          <a16:creationId xmlns:a16="http://schemas.microsoft.com/office/drawing/2014/main" id="{B3A6EBC5-AA17-460E-984F-5C47AFB115D5}"/>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991C72E-E4A9-404F-B28D-FFA33D9E203E}"/>
                        </a:ext>
                      </a:extLst>
                    </p:cNvPr>
                    <p:cNvGrpSpPr/>
                    <p:nvPr/>
                  </p:nvGrpSpPr>
                  <p:grpSpPr>
                    <a:xfrm>
                      <a:off x="6712956" y="9045673"/>
                      <a:ext cx="464984" cy="138505"/>
                      <a:chOff x="551886" y="4922823"/>
                      <a:chExt cx="508602" cy="151498"/>
                    </a:xfrm>
                  </p:grpSpPr>
                  <p:sp>
                    <p:nvSpPr>
                      <p:cNvPr id="164" name="Rectangle 163">
                        <a:extLst>
                          <a:ext uri="{FF2B5EF4-FFF2-40B4-BE49-F238E27FC236}">
                            <a16:creationId xmlns:a16="http://schemas.microsoft.com/office/drawing/2014/main" id="{F5618618-2648-4717-B791-4226DA98EB9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a:extLst>
                          <a:ext uri="{FF2B5EF4-FFF2-40B4-BE49-F238E27FC236}">
                            <a16:creationId xmlns:a16="http://schemas.microsoft.com/office/drawing/2014/main" id="{07706AC1-73AE-4E1F-A140-FCBBC708CEBC}"/>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6" name="Straight Connector 165">
                        <a:extLst>
                          <a:ext uri="{FF2B5EF4-FFF2-40B4-BE49-F238E27FC236}">
                            <a16:creationId xmlns:a16="http://schemas.microsoft.com/office/drawing/2014/main" id="{75DC7A1A-2640-4A30-AB21-2DF068FF90BB}"/>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6" name="Straight Connector 155">
                      <a:extLst>
                        <a:ext uri="{FF2B5EF4-FFF2-40B4-BE49-F238E27FC236}">
                          <a16:creationId xmlns:a16="http://schemas.microsoft.com/office/drawing/2014/main" id="{6948E74E-58B2-4E93-8BB3-7BE896F7D5EB}"/>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1684106-CE0B-488F-B55F-75A31FBEEDAE}"/>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29FAEC3-A57E-4A7E-B1BE-AB64F15DA79F}"/>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D35AE05-A29B-4A06-AD46-243B7512FDB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DF33562-CE15-4E12-9659-36878AD238F4}"/>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1684EF0-A8A7-4DE3-97DC-B217BE3573ED}"/>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8171AEB-6D9D-4EE9-88D2-3809D035F60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8F4F12A-A84F-4EA5-98B0-907DA12237C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8" name="Group 67">
                  <a:extLst>
                    <a:ext uri="{FF2B5EF4-FFF2-40B4-BE49-F238E27FC236}">
                      <a16:creationId xmlns:a16="http://schemas.microsoft.com/office/drawing/2014/main" id="{1C753696-3F02-4A8C-8BA0-84D46B508DCC}"/>
                    </a:ext>
                  </a:extLst>
                </p:cNvPr>
                <p:cNvGrpSpPr/>
                <p:nvPr/>
              </p:nvGrpSpPr>
              <p:grpSpPr>
                <a:xfrm>
                  <a:off x="7995728" y="5512696"/>
                  <a:ext cx="831068" cy="577781"/>
                  <a:chOff x="2601701" y="5883212"/>
                  <a:chExt cx="831068" cy="577781"/>
                </a:xfrm>
              </p:grpSpPr>
              <p:sp>
                <p:nvSpPr>
                  <p:cNvPr id="135" name="TextBox 134">
                    <a:extLst>
                      <a:ext uri="{FF2B5EF4-FFF2-40B4-BE49-F238E27FC236}">
                        <a16:creationId xmlns:a16="http://schemas.microsoft.com/office/drawing/2014/main" id="{28974ABA-79D6-41A2-A921-2AA01CBF2D4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36" name="Group 135">
                    <a:extLst>
                      <a:ext uri="{FF2B5EF4-FFF2-40B4-BE49-F238E27FC236}">
                        <a16:creationId xmlns:a16="http://schemas.microsoft.com/office/drawing/2014/main" id="{BE27D199-26EF-4B26-9CDB-52D10B2DCEA0}"/>
                      </a:ext>
                    </a:extLst>
                  </p:cNvPr>
                  <p:cNvGrpSpPr/>
                  <p:nvPr/>
                </p:nvGrpSpPr>
                <p:grpSpPr>
                  <a:xfrm>
                    <a:off x="2867821" y="5883212"/>
                    <a:ext cx="317340" cy="313918"/>
                    <a:chOff x="6712956" y="9045673"/>
                    <a:chExt cx="464984" cy="459971"/>
                  </a:xfrm>
                </p:grpSpPr>
                <p:sp>
                  <p:nvSpPr>
                    <p:cNvPr id="137" name="Rectangle 136">
                      <a:extLst>
                        <a:ext uri="{FF2B5EF4-FFF2-40B4-BE49-F238E27FC236}">
                          <a16:creationId xmlns:a16="http://schemas.microsoft.com/office/drawing/2014/main" id="{FBEB51DE-F2B1-4BD1-8095-B2A4F15F411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CE69B8C1-B4B8-4E05-828B-975C76F1CCFF}"/>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a:extLst>
                        <a:ext uri="{FF2B5EF4-FFF2-40B4-BE49-F238E27FC236}">
                          <a16:creationId xmlns:a16="http://schemas.microsoft.com/office/drawing/2014/main" id="{25EBCC19-3ECB-4C95-A1EC-017A52D8E6EB}"/>
                        </a:ext>
                      </a:extLst>
                    </p:cNvPr>
                    <p:cNvGrpSpPr/>
                    <p:nvPr/>
                  </p:nvGrpSpPr>
                  <p:grpSpPr>
                    <a:xfrm>
                      <a:off x="6712956" y="9045673"/>
                      <a:ext cx="464984" cy="138505"/>
                      <a:chOff x="551886" y="4922823"/>
                      <a:chExt cx="508602" cy="151498"/>
                    </a:xfrm>
                  </p:grpSpPr>
                  <p:sp>
                    <p:nvSpPr>
                      <p:cNvPr id="148" name="Rectangle 147">
                        <a:extLst>
                          <a:ext uri="{FF2B5EF4-FFF2-40B4-BE49-F238E27FC236}">
                            <a16:creationId xmlns:a16="http://schemas.microsoft.com/office/drawing/2014/main" id="{ED0251DC-4BBA-4288-8E75-39CA2B6C056F}"/>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BADE240D-53A0-4983-B519-0EDE3BF6A27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6E2F87F7-AC24-4213-A5A8-E0DD0B97AD7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0" name="Straight Connector 139">
                      <a:extLst>
                        <a:ext uri="{FF2B5EF4-FFF2-40B4-BE49-F238E27FC236}">
                          <a16:creationId xmlns:a16="http://schemas.microsoft.com/office/drawing/2014/main" id="{DF1F654B-0A54-4C58-9EDC-08427B08EAC0}"/>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4AB5F31-1245-4862-818A-E9C394B6F2C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133B71A-CFCE-432F-B2AE-2F6436B1D742}"/>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EAB1D4D-60D3-4A7D-9033-C2197F2D5373}"/>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CB8DD5B-FF9F-4AA9-AA3C-B8663E831DF8}"/>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890583F-F00D-449F-96DA-1A0C650D4B7E}"/>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6B3F3BF-51C1-4C6E-AF85-6908493D3E3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E6086EC-32BD-414F-B765-ABF33AFE6F6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9" name="Group 68">
                  <a:extLst>
                    <a:ext uri="{FF2B5EF4-FFF2-40B4-BE49-F238E27FC236}">
                      <a16:creationId xmlns:a16="http://schemas.microsoft.com/office/drawing/2014/main" id="{133F3BCA-A0FE-4FF5-962F-43866A022134}"/>
                    </a:ext>
                  </a:extLst>
                </p:cNvPr>
                <p:cNvGrpSpPr/>
                <p:nvPr/>
              </p:nvGrpSpPr>
              <p:grpSpPr>
                <a:xfrm>
                  <a:off x="9340639" y="5512696"/>
                  <a:ext cx="831068" cy="577781"/>
                  <a:chOff x="2601701" y="5883212"/>
                  <a:chExt cx="831068" cy="577781"/>
                </a:xfrm>
              </p:grpSpPr>
              <p:sp>
                <p:nvSpPr>
                  <p:cNvPr id="119" name="TextBox 118">
                    <a:extLst>
                      <a:ext uri="{FF2B5EF4-FFF2-40B4-BE49-F238E27FC236}">
                        <a16:creationId xmlns:a16="http://schemas.microsoft.com/office/drawing/2014/main" id="{92164A08-3D60-4F4B-BD44-70A6F2ED704E}"/>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20" name="Group 119">
                    <a:extLst>
                      <a:ext uri="{FF2B5EF4-FFF2-40B4-BE49-F238E27FC236}">
                        <a16:creationId xmlns:a16="http://schemas.microsoft.com/office/drawing/2014/main" id="{45220D74-19EE-4C21-9B3A-2A260DB8DED4}"/>
                      </a:ext>
                    </a:extLst>
                  </p:cNvPr>
                  <p:cNvGrpSpPr/>
                  <p:nvPr/>
                </p:nvGrpSpPr>
                <p:grpSpPr>
                  <a:xfrm>
                    <a:off x="2867821" y="5883212"/>
                    <a:ext cx="317340" cy="313918"/>
                    <a:chOff x="6712956" y="9045673"/>
                    <a:chExt cx="464984" cy="459971"/>
                  </a:xfrm>
                </p:grpSpPr>
                <p:sp>
                  <p:nvSpPr>
                    <p:cNvPr id="121" name="Rectangle 120">
                      <a:extLst>
                        <a:ext uri="{FF2B5EF4-FFF2-40B4-BE49-F238E27FC236}">
                          <a16:creationId xmlns:a16="http://schemas.microsoft.com/office/drawing/2014/main" id="{C77727BE-813A-4E4D-9F24-CBAC777CCE7A}"/>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F9762982-9CE6-427B-818E-2435B7D07E83}"/>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id="{705CE592-BF5D-416A-B0D2-4C6F9121C7A6}"/>
                        </a:ext>
                      </a:extLst>
                    </p:cNvPr>
                    <p:cNvGrpSpPr/>
                    <p:nvPr/>
                  </p:nvGrpSpPr>
                  <p:grpSpPr>
                    <a:xfrm>
                      <a:off x="6712956" y="9045673"/>
                      <a:ext cx="464984" cy="138505"/>
                      <a:chOff x="551886" y="4922823"/>
                      <a:chExt cx="508602" cy="151498"/>
                    </a:xfrm>
                  </p:grpSpPr>
                  <p:sp>
                    <p:nvSpPr>
                      <p:cNvPr id="132" name="Rectangle 131">
                        <a:extLst>
                          <a:ext uri="{FF2B5EF4-FFF2-40B4-BE49-F238E27FC236}">
                            <a16:creationId xmlns:a16="http://schemas.microsoft.com/office/drawing/2014/main" id="{E28B5C8D-12FD-405F-A20B-6DDD2728E326}"/>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3" name="Oval 132">
                        <a:extLst>
                          <a:ext uri="{FF2B5EF4-FFF2-40B4-BE49-F238E27FC236}">
                            <a16:creationId xmlns:a16="http://schemas.microsoft.com/office/drawing/2014/main" id="{21B9BEAC-7860-4924-834F-8749B020A2B0}"/>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A669A0FB-2B48-4C10-A5BB-9538043CDA5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04F706FB-982F-4677-AFCE-EA820665A30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9DAEBB7-A55C-4494-8969-335A8544FF4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BA718C7-D63C-408C-997A-1F5969ED9D6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D8848DB-BDD3-4717-96C7-97C58553F2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0E1C017-8A08-4FEA-A16F-45E887C06ACE}"/>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9BF96D3-8FE7-46FD-A67F-9AB305881CB7}"/>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068BFD3-B289-4561-8DDA-3D8D125DA6CC}"/>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8F252C0-9B11-4473-84B3-5AB88EE495A8}"/>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0" name="Group 69">
                  <a:extLst>
                    <a:ext uri="{FF2B5EF4-FFF2-40B4-BE49-F238E27FC236}">
                      <a16:creationId xmlns:a16="http://schemas.microsoft.com/office/drawing/2014/main" id="{E5F0222B-CCF9-49E7-A0B0-79D0EEF794CB}"/>
                    </a:ext>
                  </a:extLst>
                </p:cNvPr>
                <p:cNvGrpSpPr/>
                <p:nvPr/>
              </p:nvGrpSpPr>
              <p:grpSpPr>
                <a:xfrm>
                  <a:off x="10686897" y="5520257"/>
                  <a:ext cx="831068" cy="577781"/>
                  <a:chOff x="2601701" y="5883212"/>
                  <a:chExt cx="831068" cy="577781"/>
                </a:xfrm>
              </p:grpSpPr>
              <p:sp>
                <p:nvSpPr>
                  <p:cNvPr id="103" name="TextBox 102">
                    <a:extLst>
                      <a:ext uri="{FF2B5EF4-FFF2-40B4-BE49-F238E27FC236}">
                        <a16:creationId xmlns:a16="http://schemas.microsoft.com/office/drawing/2014/main" id="{47FA23D1-6612-4331-B19E-00E0B0B8629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04" name="Group 103">
                    <a:extLst>
                      <a:ext uri="{FF2B5EF4-FFF2-40B4-BE49-F238E27FC236}">
                        <a16:creationId xmlns:a16="http://schemas.microsoft.com/office/drawing/2014/main" id="{53F4F55B-F108-4DFD-9020-103D3E10365E}"/>
                      </a:ext>
                    </a:extLst>
                  </p:cNvPr>
                  <p:cNvGrpSpPr/>
                  <p:nvPr/>
                </p:nvGrpSpPr>
                <p:grpSpPr>
                  <a:xfrm>
                    <a:off x="2867821" y="5883212"/>
                    <a:ext cx="317340" cy="313918"/>
                    <a:chOff x="6712956" y="9045673"/>
                    <a:chExt cx="464984" cy="459971"/>
                  </a:xfrm>
                </p:grpSpPr>
                <p:sp>
                  <p:nvSpPr>
                    <p:cNvPr id="105" name="Rectangle 104">
                      <a:extLst>
                        <a:ext uri="{FF2B5EF4-FFF2-40B4-BE49-F238E27FC236}">
                          <a16:creationId xmlns:a16="http://schemas.microsoft.com/office/drawing/2014/main" id="{959B58E5-74E1-45D5-8D31-184E99DAB5D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18266247-C332-4FE9-809B-5F62F36A856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a:extLst>
                        <a:ext uri="{FF2B5EF4-FFF2-40B4-BE49-F238E27FC236}">
                          <a16:creationId xmlns:a16="http://schemas.microsoft.com/office/drawing/2014/main" id="{D7C28E09-AFCD-4BD1-8379-D8D64CA04C8C}"/>
                        </a:ext>
                      </a:extLst>
                    </p:cNvPr>
                    <p:cNvGrpSpPr/>
                    <p:nvPr/>
                  </p:nvGrpSpPr>
                  <p:grpSpPr>
                    <a:xfrm>
                      <a:off x="6712956" y="9045673"/>
                      <a:ext cx="464984" cy="138505"/>
                      <a:chOff x="551886" y="4922823"/>
                      <a:chExt cx="508602" cy="151498"/>
                    </a:xfrm>
                  </p:grpSpPr>
                  <p:sp>
                    <p:nvSpPr>
                      <p:cNvPr id="116" name="Rectangle 115">
                        <a:extLst>
                          <a:ext uri="{FF2B5EF4-FFF2-40B4-BE49-F238E27FC236}">
                            <a16:creationId xmlns:a16="http://schemas.microsoft.com/office/drawing/2014/main" id="{5DE79C5B-F767-413F-8E7C-1E5D86657333}"/>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C079F3DA-B2D9-43EE-AD58-12887B390AD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880693B3-8068-40B5-823D-0A3A21429F50}"/>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6A876002-AB70-4416-A175-A8478A09415B}"/>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6891B21-2677-4881-B350-C7EADB2CBDD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85DBD2B-80D6-4CA2-A2AA-BD86FBA170A2}"/>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9A02236-FFB7-4314-BF7B-9851D2AD8AA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97F4A9C-30B8-4105-9FFC-CD926BD5A2FD}"/>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48924BC-3C93-4CCF-90A4-A7EA89998F7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72FF39A-EFC9-40DB-9C4B-9D6BB6ADBC67}"/>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926F04C-6BD4-45F9-B373-2D3EB0DB48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AD5800E7-C968-4A60-A684-FACC1F830C72}"/>
                    </a:ext>
                  </a:extLst>
                </p:cNvPr>
                <p:cNvGrpSpPr/>
                <p:nvPr/>
              </p:nvGrpSpPr>
              <p:grpSpPr>
                <a:xfrm>
                  <a:off x="6660949" y="1152637"/>
                  <a:ext cx="357399" cy="346269"/>
                  <a:chOff x="3525140" y="7975566"/>
                  <a:chExt cx="929360" cy="931976"/>
                </a:xfrm>
              </p:grpSpPr>
              <p:grpSp>
                <p:nvGrpSpPr>
                  <p:cNvPr id="94" name="Group 93">
                    <a:extLst>
                      <a:ext uri="{FF2B5EF4-FFF2-40B4-BE49-F238E27FC236}">
                        <a16:creationId xmlns:a16="http://schemas.microsoft.com/office/drawing/2014/main" id="{AC18F025-5872-4250-BA60-190D1E7D6CA6}"/>
                      </a:ext>
                    </a:extLst>
                  </p:cNvPr>
                  <p:cNvGrpSpPr/>
                  <p:nvPr/>
                </p:nvGrpSpPr>
                <p:grpSpPr>
                  <a:xfrm>
                    <a:off x="3525140" y="7975566"/>
                    <a:ext cx="929360" cy="931976"/>
                    <a:chOff x="4825203" y="4636641"/>
                    <a:chExt cx="484632" cy="485997"/>
                  </a:xfrm>
                  <a:noFill/>
                </p:grpSpPr>
                <p:grpSp>
                  <p:nvGrpSpPr>
                    <p:cNvPr id="99" name="Group 98">
                      <a:extLst>
                        <a:ext uri="{FF2B5EF4-FFF2-40B4-BE49-F238E27FC236}">
                          <a16:creationId xmlns:a16="http://schemas.microsoft.com/office/drawing/2014/main" id="{4A407C9D-218F-405E-9FD4-80136DEF10D8}"/>
                        </a:ext>
                      </a:extLst>
                    </p:cNvPr>
                    <p:cNvGrpSpPr/>
                    <p:nvPr/>
                  </p:nvGrpSpPr>
                  <p:grpSpPr>
                    <a:xfrm>
                      <a:off x="4825203" y="4636641"/>
                      <a:ext cx="484632" cy="485997"/>
                      <a:chOff x="2107244" y="1575258"/>
                      <a:chExt cx="310993" cy="264555"/>
                    </a:xfrm>
                    <a:grpFill/>
                  </p:grpSpPr>
                  <p:sp>
                    <p:nvSpPr>
                      <p:cNvPr id="101" name="Rectangle 9">
                        <a:extLst>
                          <a:ext uri="{FF2B5EF4-FFF2-40B4-BE49-F238E27FC236}">
                            <a16:creationId xmlns:a16="http://schemas.microsoft.com/office/drawing/2014/main" id="{0A096480-7CAC-42EB-8CF6-15BD7A8E806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02" name="Line 10">
                        <a:extLst>
                          <a:ext uri="{FF2B5EF4-FFF2-40B4-BE49-F238E27FC236}">
                            <a16:creationId xmlns:a16="http://schemas.microsoft.com/office/drawing/2014/main" id="{87C3CFD5-0AF8-4AE1-A786-30C9CE52B766}"/>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00" name="Oval 99">
                      <a:extLst>
                        <a:ext uri="{FF2B5EF4-FFF2-40B4-BE49-F238E27FC236}">
                          <a16:creationId xmlns:a16="http://schemas.microsoft.com/office/drawing/2014/main" id="{4F3A8A93-71B3-4994-875B-6CFA18E360C6}"/>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95" name="Group 94">
                    <a:extLst>
                      <a:ext uri="{FF2B5EF4-FFF2-40B4-BE49-F238E27FC236}">
                        <a16:creationId xmlns:a16="http://schemas.microsoft.com/office/drawing/2014/main" id="{5110D2B1-E844-4B53-80B5-3C085FFD53E7}"/>
                      </a:ext>
                    </a:extLst>
                  </p:cNvPr>
                  <p:cNvGrpSpPr/>
                  <p:nvPr/>
                </p:nvGrpSpPr>
                <p:grpSpPr>
                  <a:xfrm>
                    <a:off x="3706612" y="8401316"/>
                    <a:ext cx="558506" cy="314758"/>
                    <a:chOff x="831850" y="2085362"/>
                    <a:chExt cx="923925" cy="520700"/>
                  </a:xfrm>
                </p:grpSpPr>
                <p:sp>
                  <p:nvSpPr>
                    <p:cNvPr id="96" name="Freeform 78">
                      <a:extLst>
                        <a:ext uri="{FF2B5EF4-FFF2-40B4-BE49-F238E27FC236}">
                          <a16:creationId xmlns:a16="http://schemas.microsoft.com/office/drawing/2014/main" id="{B896A78F-AFB2-40B7-93CD-3B6FB4B6B0BA}"/>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7" name="Freeform 79">
                      <a:extLst>
                        <a:ext uri="{FF2B5EF4-FFF2-40B4-BE49-F238E27FC236}">
                          <a16:creationId xmlns:a16="http://schemas.microsoft.com/office/drawing/2014/main" id="{B8CE48C4-C011-433C-856E-C6E5E50ABBDA}"/>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14DF9A22-5540-459D-9BA1-DBDDD0FA9E9A}"/>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B3B37CE3-2E60-43DD-B4D3-B7AE47F35956}"/>
                    </a:ext>
                  </a:extLst>
                </p:cNvPr>
                <p:cNvGrpSpPr/>
                <p:nvPr/>
              </p:nvGrpSpPr>
              <p:grpSpPr>
                <a:xfrm>
                  <a:off x="9067373" y="1152637"/>
                  <a:ext cx="357399" cy="346269"/>
                  <a:chOff x="7157554" y="1735934"/>
                  <a:chExt cx="397423" cy="398542"/>
                </a:xfrm>
              </p:grpSpPr>
              <p:grpSp>
                <p:nvGrpSpPr>
                  <p:cNvPr id="87" name="Group 86">
                    <a:extLst>
                      <a:ext uri="{FF2B5EF4-FFF2-40B4-BE49-F238E27FC236}">
                        <a16:creationId xmlns:a16="http://schemas.microsoft.com/office/drawing/2014/main" id="{A59B5FAA-F051-4F6E-B68F-4B67EADBBFE1}"/>
                      </a:ext>
                    </a:extLst>
                  </p:cNvPr>
                  <p:cNvGrpSpPr/>
                  <p:nvPr/>
                </p:nvGrpSpPr>
                <p:grpSpPr>
                  <a:xfrm>
                    <a:off x="7157554" y="1735934"/>
                    <a:ext cx="397423" cy="398542"/>
                    <a:chOff x="2107244" y="1575258"/>
                    <a:chExt cx="310993" cy="264555"/>
                  </a:xfrm>
                  <a:solidFill>
                    <a:srgbClr val="0078D7"/>
                  </a:solidFill>
                </p:grpSpPr>
                <p:sp>
                  <p:nvSpPr>
                    <p:cNvPr id="92" name="Rectangle 9">
                      <a:extLst>
                        <a:ext uri="{FF2B5EF4-FFF2-40B4-BE49-F238E27FC236}">
                          <a16:creationId xmlns:a16="http://schemas.microsoft.com/office/drawing/2014/main" id="{360F658F-1328-482B-82E5-4E3B90A1929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93" name="Line 10">
                      <a:extLst>
                        <a:ext uri="{FF2B5EF4-FFF2-40B4-BE49-F238E27FC236}">
                          <a16:creationId xmlns:a16="http://schemas.microsoft.com/office/drawing/2014/main" id="{18A3DD32-A14C-4E17-A1B1-FE3159A68DE3}"/>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88" name="Group 87">
                    <a:extLst>
                      <a:ext uri="{FF2B5EF4-FFF2-40B4-BE49-F238E27FC236}">
                        <a16:creationId xmlns:a16="http://schemas.microsoft.com/office/drawing/2014/main" id="{2C7618BC-BBB6-4A3A-8C91-59B565C7BDCB}"/>
                      </a:ext>
                    </a:extLst>
                  </p:cNvPr>
                  <p:cNvGrpSpPr/>
                  <p:nvPr/>
                </p:nvGrpSpPr>
                <p:grpSpPr>
                  <a:xfrm>
                    <a:off x="7264761" y="1903738"/>
                    <a:ext cx="191394" cy="180132"/>
                    <a:chOff x="2202934" y="1701907"/>
                    <a:chExt cx="95690" cy="90061"/>
                  </a:xfrm>
                  <a:solidFill>
                    <a:srgbClr val="50E6FF"/>
                  </a:solidFill>
                </p:grpSpPr>
                <p:sp>
                  <p:nvSpPr>
                    <p:cNvPr id="90" name="Freeform 14">
                      <a:extLst>
                        <a:ext uri="{FF2B5EF4-FFF2-40B4-BE49-F238E27FC236}">
                          <a16:creationId xmlns:a16="http://schemas.microsoft.com/office/drawing/2014/main" id="{979C874F-0D87-419F-8F9B-A5B9B358FF0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1" name="Line 15">
                      <a:extLst>
                        <a:ext uri="{FF2B5EF4-FFF2-40B4-BE49-F238E27FC236}">
                          <a16:creationId xmlns:a16="http://schemas.microsoft.com/office/drawing/2014/main" id="{25A905EA-6DBC-4C4D-AD17-73C9CC5AE3EF}"/>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89" name="Oval 88">
                    <a:extLst>
                      <a:ext uri="{FF2B5EF4-FFF2-40B4-BE49-F238E27FC236}">
                        <a16:creationId xmlns:a16="http://schemas.microsoft.com/office/drawing/2014/main" id="{31939A91-0689-41B5-B3B4-C15BD2216C7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73" name="Group 72">
                  <a:extLst>
                    <a:ext uri="{FF2B5EF4-FFF2-40B4-BE49-F238E27FC236}">
                      <a16:creationId xmlns:a16="http://schemas.microsoft.com/office/drawing/2014/main" id="{D1E0530B-948E-4A56-8E4E-0AD7E559ADCE}"/>
                    </a:ext>
                  </a:extLst>
                </p:cNvPr>
                <p:cNvGrpSpPr/>
                <p:nvPr/>
              </p:nvGrpSpPr>
              <p:grpSpPr>
                <a:xfrm>
                  <a:off x="7903873" y="1169065"/>
                  <a:ext cx="357399" cy="346269"/>
                  <a:chOff x="5951054" y="1735934"/>
                  <a:chExt cx="397423" cy="398542"/>
                </a:xfrm>
              </p:grpSpPr>
              <p:grpSp>
                <p:nvGrpSpPr>
                  <p:cNvPr id="77" name="Group 76">
                    <a:extLst>
                      <a:ext uri="{FF2B5EF4-FFF2-40B4-BE49-F238E27FC236}">
                        <a16:creationId xmlns:a16="http://schemas.microsoft.com/office/drawing/2014/main" id="{50B87AD9-66B6-4F2D-9D3D-8BFF09CBA2B0}"/>
                      </a:ext>
                    </a:extLst>
                  </p:cNvPr>
                  <p:cNvGrpSpPr/>
                  <p:nvPr/>
                </p:nvGrpSpPr>
                <p:grpSpPr>
                  <a:xfrm>
                    <a:off x="5951054" y="1735934"/>
                    <a:ext cx="397423" cy="398542"/>
                    <a:chOff x="4825203" y="4636641"/>
                    <a:chExt cx="484632" cy="485997"/>
                  </a:xfrm>
                  <a:noFill/>
                </p:grpSpPr>
                <p:grpSp>
                  <p:nvGrpSpPr>
                    <p:cNvPr id="83" name="Group 82">
                      <a:extLst>
                        <a:ext uri="{FF2B5EF4-FFF2-40B4-BE49-F238E27FC236}">
                          <a16:creationId xmlns:a16="http://schemas.microsoft.com/office/drawing/2014/main" id="{4F0A8F55-3853-431C-B640-6D0DA72E68CC}"/>
                        </a:ext>
                      </a:extLst>
                    </p:cNvPr>
                    <p:cNvGrpSpPr/>
                    <p:nvPr/>
                  </p:nvGrpSpPr>
                  <p:grpSpPr>
                    <a:xfrm>
                      <a:off x="4825203" y="4636641"/>
                      <a:ext cx="484632" cy="485997"/>
                      <a:chOff x="2107244" y="1575258"/>
                      <a:chExt cx="310993" cy="264555"/>
                    </a:xfrm>
                    <a:grpFill/>
                  </p:grpSpPr>
                  <p:sp>
                    <p:nvSpPr>
                      <p:cNvPr id="85" name="Rectangle 9">
                        <a:extLst>
                          <a:ext uri="{FF2B5EF4-FFF2-40B4-BE49-F238E27FC236}">
                            <a16:creationId xmlns:a16="http://schemas.microsoft.com/office/drawing/2014/main" id="{E4C744AF-136F-4970-8281-9553DABAA2D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86" name="Line 10">
                        <a:extLst>
                          <a:ext uri="{FF2B5EF4-FFF2-40B4-BE49-F238E27FC236}">
                            <a16:creationId xmlns:a16="http://schemas.microsoft.com/office/drawing/2014/main" id="{4BE9438A-B3DC-42F6-92A2-C4F0B1BC9468}"/>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84" name="Oval 83">
                      <a:extLst>
                        <a:ext uri="{FF2B5EF4-FFF2-40B4-BE49-F238E27FC236}">
                          <a16:creationId xmlns:a16="http://schemas.microsoft.com/office/drawing/2014/main" id="{5FF63728-7169-4E08-A2F6-ADBB1973CA36}"/>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78" name="Freeform 5">
                    <a:extLst>
                      <a:ext uri="{FF2B5EF4-FFF2-40B4-BE49-F238E27FC236}">
                        <a16:creationId xmlns:a16="http://schemas.microsoft.com/office/drawing/2014/main" id="{B0C06A76-5323-4198-878E-1FEA29836F6A}"/>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9" name="Rectangle 6">
                    <a:extLst>
                      <a:ext uri="{FF2B5EF4-FFF2-40B4-BE49-F238E27FC236}">
                        <a16:creationId xmlns:a16="http://schemas.microsoft.com/office/drawing/2014/main" id="{CC50348A-BFEC-4A1C-84BB-DF97A4DFB840}"/>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0" name="Rectangle 7">
                    <a:extLst>
                      <a:ext uri="{FF2B5EF4-FFF2-40B4-BE49-F238E27FC236}">
                        <a16:creationId xmlns:a16="http://schemas.microsoft.com/office/drawing/2014/main" id="{EED2512F-79BE-48BA-A183-7739A3FCEFD3}"/>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1" name="Rectangle 8">
                    <a:extLst>
                      <a:ext uri="{FF2B5EF4-FFF2-40B4-BE49-F238E27FC236}">
                        <a16:creationId xmlns:a16="http://schemas.microsoft.com/office/drawing/2014/main" id="{E6B8E1A0-0E3A-44BA-949B-CD414EDAC498}"/>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2" name="Rectangle 8">
                    <a:extLst>
                      <a:ext uri="{FF2B5EF4-FFF2-40B4-BE49-F238E27FC236}">
                        <a16:creationId xmlns:a16="http://schemas.microsoft.com/office/drawing/2014/main" id="{5B7263A1-CC7E-481D-9B91-CB0FD8563D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1628C5FD-630D-4A87-8747-20FF23F86615}"/>
                    </a:ext>
                  </a:extLst>
                </p:cNvPr>
                <p:cNvGrpSpPr/>
                <p:nvPr/>
              </p:nvGrpSpPr>
              <p:grpSpPr>
                <a:xfrm>
                  <a:off x="7918707" y="1988750"/>
                  <a:ext cx="343364" cy="322453"/>
                  <a:chOff x="5786695" y="1006762"/>
                  <a:chExt cx="466934" cy="438498"/>
                </a:xfrm>
              </p:grpSpPr>
              <p:sp>
                <p:nvSpPr>
                  <p:cNvPr id="75" name="Freeform: Shape 829">
                    <a:extLst>
                      <a:ext uri="{FF2B5EF4-FFF2-40B4-BE49-F238E27FC236}">
                        <a16:creationId xmlns:a16="http://schemas.microsoft.com/office/drawing/2014/main" id="{152DE7D3-54A6-4942-9395-1101F50C4C9F}"/>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81086E5A-341E-40E8-A64D-091C9F684725}"/>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a:solidFill>
                          <a:schemeClr val="bg1"/>
                        </a:solidFill>
                        <a:latin typeface="Segoe UI Semibold" panose="020B0502040204020203" pitchFamily="34" charset="0"/>
                        <a:cs typeface="Segoe UI Semibold" panose="020B0502040204020203" pitchFamily="34" charset="0"/>
                      </a:rPr>
                      <a:t>SQL</a:t>
                    </a:r>
                    <a:endParaRPr lang="en-US" sz="1200" b="1">
                      <a:solidFill>
                        <a:schemeClr val="bg1"/>
                      </a:solidFill>
                      <a:latin typeface="Segoe UI Semibold" panose="020B0502040204020203" pitchFamily="34" charset="0"/>
                      <a:cs typeface="Segoe UI Semibold" panose="020B0502040204020203" pitchFamily="34" charset="0"/>
                    </a:endParaRPr>
                  </a:p>
                </p:txBody>
              </p:sp>
            </p:grpSp>
          </p:grpSp>
        </p:grpSp>
      </p:grpSp>
      <p:grpSp>
        <p:nvGrpSpPr>
          <p:cNvPr id="232" name="Group 231">
            <a:extLst>
              <a:ext uri="{FF2B5EF4-FFF2-40B4-BE49-F238E27FC236}">
                <a16:creationId xmlns:a16="http://schemas.microsoft.com/office/drawing/2014/main" id="{D60FCBB9-EC77-4C36-92FB-4BD21CD0EA72}"/>
              </a:ext>
            </a:extLst>
          </p:cNvPr>
          <p:cNvGrpSpPr/>
          <p:nvPr/>
        </p:nvGrpSpPr>
        <p:grpSpPr>
          <a:xfrm>
            <a:off x="3723807" y="3829929"/>
            <a:ext cx="2068417" cy="1651782"/>
            <a:chOff x="8707830" y="3825718"/>
            <a:chExt cx="2068417" cy="1651782"/>
          </a:xfrm>
        </p:grpSpPr>
        <p:sp>
          <p:nvSpPr>
            <p:cNvPr id="233" name="Rectangle 232">
              <a:extLst>
                <a:ext uri="{FF2B5EF4-FFF2-40B4-BE49-F238E27FC236}">
                  <a16:creationId xmlns:a16="http://schemas.microsoft.com/office/drawing/2014/main" id="{400BFDB8-CD00-4444-8C50-D951393C4958}"/>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Data pool</a:t>
              </a:r>
            </a:p>
          </p:txBody>
        </p:sp>
        <p:sp>
          <p:nvSpPr>
            <p:cNvPr id="234" name="Rectangle 233">
              <a:extLst>
                <a:ext uri="{FF2B5EF4-FFF2-40B4-BE49-F238E27FC236}">
                  <a16:creationId xmlns:a16="http://schemas.microsoft.com/office/drawing/2014/main" id="{BE9416BB-56B5-469E-9224-29991C8CCF45}"/>
                </a:ext>
              </a:extLst>
            </p:cNvPr>
            <p:cNvSpPr/>
            <p:nvPr/>
          </p:nvSpPr>
          <p:spPr>
            <a:xfrm>
              <a:off x="8832007" y="414033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sp>
          <p:nvSpPr>
            <p:cNvPr id="235" name="Rectangle 234">
              <a:extLst>
                <a:ext uri="{FF2B5EF4-FFF2-40B4-BE49-F238E27FC236}">
                  <a16:creationId xmlns:a16="http://schemas.microsoft.com/office/drawing/2014/main" id="{40AE9FF6-5CF6-48B5-ADC4-033C2F3E9FE5}"/>
                </a:ext>
              </a:extLst>
            </p:cNvPr>
            <p:cNvSpPr/>
            <p:nvPr/>
          </p:nvSpPr>
          <p:spPr>
            <a:xfrm>
              <a:off x="9790674" y="414033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grpSp>
      <p:sp>
        <p:nvSpPr>
          <p:cNvPr id="236" name="Rectangle 235">
            <a:extLst>
              <a:ext uri="{FF2B5EF4-FFF2-40B4-BE49-F238E27FC236}">
                <a16:creationId xmlns:a16="http://schemas.microsoft.com/office/drawing/2014/main" id="{EFFB7951-8B77-46A3-8F22-4F242ED9CA77}"/>
              </a:ext>
            </a:extLst>
          </p:cNvPr>
          <p:cNvSpPr/>
          <p:nvPr/>
        </p:nvSpPr>
        <p:spPr>
          <a:xfrm>
            <a:off x="3641809" y="311660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237" name="Rectangle 236">
            <a:extLst>
              <a:ext uri="{FF2B5EF4-FFF2-40B4-BE49-F238E27FC236}">
                <a16:creationId xmlns:a16="http://schemas.microsoft.com/office/drawing/2014/main" id="{37218DC3-F2C1-4870-A52A-5966E42E98B8}"/>
              </a:ext>
            </a:extLst>
          </p:cNvPr>
          <p:cNvSpPr/>
          <p:nvPr/>
        </p:nvSpPr>
        <p:spPr>
          <a:xfrm>
            <a:off x="3966589" y="5069000"/>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238" name="Rectangle 237">
            <a:extLst>
              <a:ext uri="{FF2B5EF4-FFF2-40B4-BE49-F238E27FC236}">
                <a16:creationId xmlns:a16="http://schemas.microsoft.com/office/drawing/2014/main" id="{250435FA-AEA7-4E36-9169-857C8073A11E}"/>
              </a:ext>
            </a:extLst>
          </p:cNvPr>
          <p:cNvSpPr/>
          <p:nvPr/>
        </p:nvSpPr>
        <p:spPr>
          <a:xfrm>
            <a:off x="4911104" y="5071321"/>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239" name="Freeform: Shape 829">
            <a:extLst>
              <a:ext uri="{FF2B5EF4-FFF2-40B4-BE49-F238E27FC236}">
                <a16:creationId xmlns:a16="http://schemas.microsoft.com/office/drawing/2014/main" id="{A886678F-4741-4410-84D0-3CB781338762}"/>
              </a:ext>
            </a:extLst>
          </p:cNvPr>
          <p:cNvSpPr/>
          <p:nvPr/>
        </p:nvSpPr>
        <p:spPr bwMode="auto">
          <a:xfrm>
            <a:off x="5096590" y="4730857"/>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0" name="Freeform: Shape 829">
            <a:extLst>
              <a:ext uri="{FF2B5EF4-FFF2-40B4-BE49-F238E27FC236}">
                <a16:creationId xmlns:a16="http://schemas.microsoft.com/office/drawing/2014/main" id="{9E7B02E1-810C-4F73-9853-6D1E56CD4BCE}"/>
              </a:ext>
            </a:extLst>
          </p:cNvPr>
          <p:cNvSpPr/>
          <p:nvPr/>
        </p:nvSpPr>
        <p:spPr bwMode="auto">
          <a:xfrm>
            <a:off x="4168490" y="472521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1" name="Straight Connector 240">
            <a:extLst>
              <a:ext uri="{FF2B5EF4-FFF2-40B4-BE49-F238E27FC236}">
                <a16:creationId xmlns:a16="http://schemas.microsoft.com/office/drawing/2014/main" id="{1701FC35-DCDE-45FB-B10F-812390A0AE7A}"/>
              </a:ext>
            </a:extLst>
          </p:cNvPr>
          <p:cNvCxnSpPr>
            <a:cxnSpLocks/>
          </p:cNvCxnSpPr>
          <p:nvPr/>
        </p:nvCxnSpPr>
        <p:spPr>
          <a:xfrm flipH="1">
            <a:off x="4421164" y="3631703"/>
            <a:ext cx="1" cy="198226"/>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1D3BBA7B-CE5D-4E3F-9736-E2C694AFC187}"/>
              </a:ext>
            </a:extLst>
          </p:cNvPr>
          <p:cNvSpPr/>
          <p:nvPr/>
        </p:nvSpPr>
        <p:spPr>
          <a:xfrm>
            <a:off x="4838738" y="311660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243" name="Group 242">
            <a:extLst>
              <a:ext uri="{FF2B5EF4-FFF2-40B4-BE49-F238E27FC236}">
                <a16:creationId xmlns:a16="http://schemas.microsoft.com/office/drawing/2014/main" id="{0D35C10C-3B13-453E-A64F-EC0C41DF772B}"/>
              </a:ext>
            </a:extLst>
          </p:cNvPr>
          <p:cNvGrpSpPr/>
          <p:nvPr/>
        </p:nvGrpSpPr>
        <p:grpSpPr>
          <a:xfrm>
            <a:off x="2319941" y="3689184"/>
            <a:ext cx="1304111" cy="802553"/>
            <a:chOff x="4983242" y="2538457"/>
            <a:chExt cx="1304111" cy="802553"/>
          </a:xfrm>
        </p:grpSpPr>
        <p:sp>
          <p:nvSpPr>
            <p:cNvPr id="244" name="Rectangle 243">
              <a:extLst>
                <a:ext uri="{FF2B5EF4-FFF2-40B4-BE49-F238E27FC236}">
                  <a16:creationId xmlns:a16="http://schemas.microsoft.com/office/drawing/2014/main" id="{20D260C7-DD80-43BD-A2AD-B3CCC715B33D}"/>
                </a:ext>
              </a:extLst>
            </p:cNvPr>
            <p:cNvSpPr/>
            <p:nvPr/>
          </p:nvSpPr>
          <p:spPr>
            <a:xfrm>
              <a:off x="4983242" y="2552214"/>
              <a:ext cx="1304111" cy="24622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Application pool</a:t>
              </a:r>
            </a:p>
          </p:txBody>
        </p:sp>
        <p:sp>
          <p:nvSpPr>
            <p:cNvPr id="245" name="Rectangle 244">
              <a:extLst>
                <a:ext uri="{FF2B5EF4-FFF2-40B4-BE49-F238E27FC236}">
                  <a16:creationId xmlns:a16="http://schemas.microsoft.com/office/drawing/2014/main" id="{AC9E69C1-717D-4382-966B-A1AA28869DD5}"/>
                </a:ext>
              </a:extLst>
            </p:cNvPr>
            <p:cNvSpPr/>
            <p:nvPr/>
          </p:nvSpPr>
          <p:spPr>
            <a:xfrm>
              <a:off x="5243450" y="2858461"/>
              <a:ext cx="883486" cy="40233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endParaRPr>
            </a:p>
          </p:txBody>
        </p:sp>
        <p:sp>
          <p:nvSpPr>
            <p:cNvPr id="246" name="Rectangle 245">
              <a:extLst>
                <a:ext uri="{FF2B5EF4-FFF2-40B4-BE49-F238E27FC236}">
                  <a16:creationId xmlns:a16="http://schemas.microsoft.com/office/drawing/2014/main" id="{4271D4A0-9929-4532-92A7-91A218760FE2}"/>
                </a:ext>
              </a:extLst>
            </p:cNvPr>
            <p:cNvSpPr/>
            <p:nvPr/>
          </p:nvSpPr>
          <p:spPr bwMode="auto">
            <a:xfrm>
              <a:off x="4988172" y="2538457"/>
              <a:ext cx="1249933" cy="80255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grpSp>
      <p:sp>
        <p:nvSpPr>
          <p:cNvPr id="247" name="Rectangle 246">
            <a:extLst>
              <a:ext uri="{FF2B5EF4-FFF2-40B4-BE49-F238E27FC236}">
                <a16:creationId xmlns:a16="http://schemas.microsoft.com/office/drawing/2014/main" id="{B3B01BD1-BC1A-41BD-A009-6502BE5ABEFD}"/>
              </a:ext>
            </a:extLst>
          </p:cNvPr>
          <p:cNvSpPr/>
          <p:nvPr/>
        </p:nvSpPr>
        <p:spPr>
          <a:xfrm>
            <a:off x="2529074" y="3942619"/>
            <a:ext cx="883486" cy="402336"/>
          </a:xfrm>
          <a:prstGeom prst="rect">
            <a:avLst/>
          </a:prstGeom>
          <a:solidFill>
            <a:srgbClr val="EBEBEB"/>
          </a:solid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rPr>
              <a:t>Application</a:t>
            </a:r>
          </a:p>
        </p:txBody>
      </p:sp>
      <p:sp>
        <p:nvSpPr>
          <p:cNvPr id="248" name="Rectangle 247">
            <a:extLst>
              <a:ext uri="{FF2B5EF4-FFF2-40B4-BE49-F238E27FC236}">
                <a16:creationId xmlns:a16="http://schemas.microsoft.com/office/drawing/2014/main" id="{5AA3942D-C705-4FCC-B743-A3444BFE691A}"/>
              </a:ext>
            </a:extLst>
          </p:cNvPr>
          <p:cNvSpPr/>
          <p:nvPr/>
        </p:nvSpPr>
        <p:spPr>
          <a:xfrm>
            <a:off x="564813" y="1060040"/>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57200"/>
            <a:r>
              <a:rPr lang="en-US" sz="1000" b="1">
                <a:solidFill>
                  <a:schemeClr val="tx2"/>
                </a:solidFill>
                <a:latin typeface="Segoe UI Semibold" panose="020B0502040204020203" pitchFamily="34" charset="0"/>
                <a:cs typeface="Segoe UI Semibold" panose="020B0502040204020203" pitchFamily="34" charset="0"/>
              </a:rPr>
              <a:t>Control</a:t>
            </a:r>
          </a:p>
        </p:txBody>
      </p:sp>
      <p:sp>
        <p:nvSpPr>
          <p:cNvPr id="249" name="Rectangle 248">
            <a:extLst>
              <a:ext uri="{FF2B5EF4-FFF2-40B4-BE49-F238E27FC236}">
                <a16:creationId xmlns:a16="http://schemas.microsoft.com/office/drawing/2014/main" id="{08886407-B7F2-4E59-83B8-235ACDDDF64A}"/>
              </a:ext>
            </a:extLst>
          </p:cNvPr>
          <p:cNvSpPr/>
          <p:nvPr/>
        </p:nvSpPr>
        <p:spPr>
          <a:xfrm>
            <a:off x="669642" y="1285379"/>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Controller Svc</a:t>
            </a:r>
          </a:p>
        </p:txBody>
      </p:sp>
      <p:sp>
        <p:nvSpPr>
          <p:cNvPr id="250" name="Rectangle 249">
            <a:extLst>
              <a:ext uri="{FF2B5EF4-FFF2-40B4-BE49-F238E27FC236}">
                <a16:creationId xmlns:a16="http://schemas.microsoft.com/office/drawing/2014/main" id="{B2F7149F-F495-466C-BA13-3E9306C74B59}"/>
              </a:ext>
            </a:extLst>
          </p:cNvPr>
          <p:cNvSpPr/>
          <p:nvPr/>
        </p:nvSpPr>
        <p:spPr>
          <a:xfrm>
            <a:off x="673527" y="1565503"/>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Configuration Store (SQL Server)</a:t>
            </a:r>
          </a:p>
        </p:txBody>
      </p:sp>
      <p:sp>
        <p:nvSpPr>
          <p:cNvPr id="251" name="Rectangle 250">
            <a:extLst>
              <a:ext uri="{FF2B5EF4-FFF2-40B4-BE49-F238E27FC236}">
                <a16:creationId xmlns:a16="http://schemas.microsoft.com/office/drawing/2014/main" id="{332B7D13-DDB6-41CB-A52D-D4E855260E70}"/>
              </a:ext>
            </a:extLst>
          </p:cNvPr>
          <p:cNvSpPr/>
          <p:nvPr/>
        </p:nvSpPr>
        <p:spPr>
          <a:xfrm>
            <a:off x="4083522" y="1285379"/>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Grafana</a:t>
            </a:r>
          </a:p>
        </p:txBody>
      </p:sp>
      <p:sp>
        <p:nvSpPr>
          <p:cNvPr id="252" name="Rectangle 251">
            <a:extLst>
              <a:ext uri="{FF2B5EF4-FFF2-40B4-BE49-F238E27FC236}">
                <a16:creationId xmlns:a16="http://schemas.microsoft.com/office/drawing/2014/main" id="{FA7A7825-E519-413D-9F2F-F5954015CD0E}"/>
              </a:ext>
            </a:extLst>
          </p:cNvPr>
          <p:cNvSpPr/>
          <p:nvPr/>
        </p:nvSpPr>
        <p:spPr>
          <a:xfrm>
            <a:off x="3052570" y="1558145"/>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Elastic Search</a:t>
            </a:r>
          </a:p>
        </p:txBody>
      </p:sp>
      <p:sp>
        <p:nvSpPr>
          <p:cNvPr id="253" name="Rectangle 252">
            <a:extLst>
              <a:ext uri="{FF2B5EF4-FFF2-40B4-BE49-F238E27FC236}">
                <a16:creationId xmlns:a16="http://schemas.microsoft.com/office/drawing/2014/main" id="{128F9ED5-75A6-46EC-ACBE-A330020DF33B}"/>
              </a:ext>
            </a:extLst>
          </p:cNvPr>
          <p:cNvSpPr/>
          <p:nvPr/>
        </p:nvSpPr>
        <p:spPr>
          <a:xfrm>
            <a:off x="1719167" y="1285379"/>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Proxy</a:t>
            </a:r>
          </a:p>
        </p:txBody>
      </p:sp>
      <p:sp>
        <p:nvSpPr>
          <p:cNvPr id="254" name="Rectangle 253">
            <a:extLst>
              <a:ext uri="{FF2B5EF4-FFF2-40B4-BE49-F238E27FC236}">
                <a16:creationId xmlns:a16="http://schemas.microsoft.com/office/drawing/2014/main" id="{BD92318D-E337-4E71-B776-C96F3B87004B}"/>
              </a:ext>
            </a:extLst>
          </p:cNvPr>
          <p:cNvSpPr/>
          <p:nvPr/>
        </p:nvSpPr>
        <p:spPr>
          <a:xfrm>
            <a:off x="4083522" y="1564931"/>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InfluxDB</a:t>
            </a:r>
          </a:p>
        </p:txBody>
      </p:sp>
      <p:sp>
        <p:nvSpPr>
          <p:cNvPr id="255" name="Rectangle 254">
            <a:extLst>
              <a:ext uri="{FF2B5EF4-FFF2-40B4-BE49-F238E27FC236}">
                <a16:creationId xmlns:a16="http://schemas.microsoft.com/office/drawing/2014/main" id="{5771D810-13F8-49C2-BFD1-C329AE6EB694}"/>
              </a:ext>
            </a:extLst>
          </p:cNvPr>
          <p:cNvSpPr/>
          <p:nvPr/>
        </p:nvSpPr>
        <p:spPr>
          <a:xfrm>
            <a:off x="3043563" y="1285379"/>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Kibana</a:t>
            </a:r>
          </a:p>
        </p:txBody>
      </p:sp>
      <p:cxnSp>
        <p:nvCxnSpPr>
          <p:cNvPr id="256" name="Straight Connector 255">
            <a:extLst>
              <a:ext uri="{FF2B5EF4-FFF2-40B4-BE49-F238E27FC236}">
                <a16:creationId xmlns:a16="http://schemas.microsoft.com/office/drawing/2014/main" id="{0A79B793-26C5-4CD6-908F-B9B8EB62DF90}"/>
              </a:ext>
            </a:extLst>
          </p:cNvPr>
          <p:cNvCxnSpPr>
            <a:cxnSpLocks/>
          </p:cNvCxnSpPr>
          <p:nvPr/>
        </p:nvCxnSpPr>
        <p:spPr>
          <a:xfrm>
            <a:off x="564813" y="1886850"/>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9422B3D0-6628-4209-9A05-07C811731C98}"/>
              </a:ext>
            </a:extLst>
          </p:cNvPr>
          <p:cNvCxnSpPr>
            <a:cxnSpLocks/>
          </p:cNvCxnSpPr>
          <p:nvPr/>
        </p:nvCxnSpPr>
        <p:spPr>
          <a:xfrm>
            <a:off x="4892045" y="1910884"/>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CB697B0D-DF21-488B-97F0-8B0C81DBCBF9}"/>
              </a:ext>
            </a:extLst>
          </p:cNvPr>
          <p:cNvCxnSpPr>
            <a:cxnSpLocks/>
            <a:stCxn id="76" idx="1"/>
            <a:endCxn id="23" idx="2"/>
          </p:cNvCxnSpPr>
          <p:nvPr/>
        </p:nvCxnSpPr>
        <p:spPr>
          <a:xfrm rot="10800000" flipV="1">
            <a:off x="1091613" y="2461393"/>
            <a:ext cx="6741367" cy="337108"/>
          </a:xfrm>
          <a:prstGeom prst="bentConnector4">
            <a:avLst>
              <a:gd name="adj1" fmla="val 44015"/>
              <a:gd name="adj2" fmla="val -1207"/>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3103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You don’t even have to move data</a:t>
            </a:r>
          </a:p>
        </p:txBody>
      </p:sp>
      <p:sp>
        <p:nvSpPr>
          <p:cNvPr id="8" name="Rectangle 7">
            <a:extLst>
              <a:ext uri="{FF2B5EF4-FFF2-40B4-BE49-F238E27FC236}">
                <a16:creationId xmlns:a16="http://schemas.microsoft.com/office/drawing/2014/main" id="{C93256FA-F0E7-4FC3-BB49-BAC3CF7E0354}"/>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B0DE10B8-081D-4E1B-8913-D5A6B5D9B0FD}"/>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93ACDA3A-7A3C-44DC-AB9E-213BA8BA9AB6}"/>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5F2316B-1511-48D5-8B61-4A7A3467DEBA}"/>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E46444E0-5D34-4409-ABB5-9456F6F72F7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13" name="TextBox 12">
            <a:extLst>
              <a:ext uri="{FF2B5EF4-FFF2-40B4-BE49-F238E27FC236}">
                <a16:creationId xmlns:a16="http://schemas.microsoft.com/office/drawing/2014/main" id="{6D6EF713-6D74-4CB6-A103-6B68E7061230}"/>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4" name="Connector: Elbow 13">
            <a:extLst>
              <a:ext uri="{FF2B5EF4-FFF2-40B4-BE49-F238E27FC236}">
                <a16:creationId xmlns:a16="http://schemas.microsoft.com/office/drawing/2014/main" id="{1439311A-056C-4FC3-93B0-82251643530C}"/>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945E14-81DB-444B-936E-35D3506D031A}"/>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16" name="TextBox 15">
            <a:extLst>
              <a:ext uri="{FF2B5EF4-FFF2-40B4-BE49-F238E27FC236}">
                <a16:creationId xmlns:a16="http://schemas.microsoft.com/office/drawing/2014/main" id="{FE827FF7-6554-4172-9B26-DC1932596FCF}"/>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17" name="Connector: Elbow 16">
            <a:extLst>
              <a:ext uri="{FF2B5EF4-FFF2-40B4-BE49-F238E27FC236}">
                <a16:creationId xmlns:a16="http://schemas.microsoft.com/office/drawing/2014/main" id="{DF636356-D039-4BD6-83F9-70526F1871F4}"/>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F5A2C-73E0-4FAA-8A00-A6B368A81BB5}"/>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9" name="Picture 4">
            <a:extLst>
              <a:ext uri="{FF2B5EF4-FFF2-40B4-BE49-F238E27FC236}">
                <a16:creationId xmlns:a16="http://schemas.microsoft.com/office/drawing/2014/main" id="{7703D08E-EB90-45EE-B213-8B2E411760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B0B929E-D79C-45F3-8B00-C91714BC3912}"/>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21" name="Picture 8">
            <a:extLst>
              <a:ext uri="{FF2B5EF4-FFF2-40B4-BE49-F238E27FC236}">
                <a16:creationId xmlns:a16="http://schemas.microsoft.com/office/drawing/2014/main" id="{BE622B24-02C0-451D-9E87-4541C564921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F5DD059-8205-4DC1-95FE-246F300FB4AE}"/>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3" name="Picture 14" descr="Image result for Oracle">
            <a:extLst>
              <a:ext uri="{FF2B5EF4-FFF2-40B4-BE49-F238E27FC236}">
                <a16:creationId xmlns:a16="http://schemas.microsoft.com/office/drawing/2014/main" id="{B5276A4D-BAAF-4E55-ABB5-2509482A50AA}"/>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Image result for Teradata logo">
            <a:extLst>
              <a:ext uri="{FF2B5EF4-FFF2-40B4-BE49-F238E27FC236}">
                <a16:creationId xmlns:a16="http://schemas.microsoft.com/office/drawing/2014/main" id="{D3344F9A-91F4-4949-929D-DD64F46AF290}"/>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E45C4C2-61FC-4A6C-949E-6AF7B0B60520}"/>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26" name="Picture 28" descr="Image result for Cloudera">
            <a:extLst>
              <a:ext uri="{FF2B5EF4-FFF2-40B4-BE49-F238E27FC236}">
                <a16:creationId xmlns:a16="http://schemas.microsoft.com/office/drawing/2014/main" id="{B19A7303-5539-4B07-8374-0CD4647CFC7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2">
            <a:extLst>
              <a:ext uri="{FF2B5EF4-FFF2-40B4-BE49-F238E27FC236}">
                <a16:creationId xmlns:a16="http://schemas.microsoft.com/office/drawing/2014/main" id="{C8260476-D46A-4699-B3A3-DB67DDB5E2C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DE873D24-D9F4-480B-AD5F-57A0D1348EB3}"/>
              </a:ext>
            </a:extLst>
          </p:cNvPr>
          <p:cNvCxnSpPr>
            <a:cxnSpLocks/>
            <a:stCxn id="38"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676F6B-1CD9-4767-B869-4BE60B9BF62E}"/>
              </a:ext>
            </a:extLst>
          </p:cNvPr>
          <p:cNvCxnSpPr>
            <a:cxnSpLocks/>
            <a:stCxn id="13" idx="2"/>
            <a:endCxn id="38"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8039E2B-0461-4211-A938-93CD724B1A62}"/>
              </a:ext>
            </a:extLst>
          </p:cNvPr>
          <p:cNvGrpSpPr/>
          <p:nvPr/>
        </p:nvGrpSpPr>
        <p:grpSpPr>
          <a:xfrm>
            <a:off x="1676398" y="4397462"/>
            <a:ext cx="8839204" cy="202732"/>
            <a:chOff x="1676398" y="4254967"/>
            <a:chExt cx="8839204" cy="315371"/>
          </a:xfrm>
        </p:grpSpPr>
        <p:cxnSp>
          <p:nvCxnSpPr>
            <p:cNvPr id="31" name="Straight Arrow Connector 30">
              <a:extLst>
                <a:ext uri="{FF2B5EF4-FFF2-40B4-BE49-F238E27FC236}">
                  <a16:creationId xmlns:a16="http://schemas.microsoft.com/office/drawing/2014/main" id="{899F914B-2C11-46F8-BFD9-BE622F0A5DDB}"/>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ight Bracket 31">
              <a:extLst>
                <a:ext uri="{FF2B5EF4-FFF2-40B4-BE49-F238E27FC236}">
                  <a16:creationId xmlns:a16="http://schemas.microsoft.com/office/drawing/2014/main" id="{9778BFBE-AB78-4FBD-AEA6-489A1857E4D0}"/>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33" name="Straight Arrow Connector 32">
              <a:extLst>
                <a:ext uri="{FF2B5EF4-FFF2-40B4-BE49-F238E27FC236}">
                  <a16:creationId xmlns:a16="http://schemas.microsoft.com/office/drawing/2014/main" id="{66F515F6-F7B9-4B61-9F46-BE8869104AB3}"/>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CC2F1AD6-C114-4F97-A600-FF3FE83AD668}"/>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5" name="Picture 2" descr="http://www.bojanglesmuseum.com/wp-content/uploads/2017/07/Cool-Microsoft-Sql-Server-Logo-98-On-Create-A-Free-Logo-with-Microsoft-Sql-Server-Logo.jpg">
            <a:extLst>
              <a:ext uri="{FF2B5EF4-FFF2-40B4-BE49-F238E27FC236}">
                <a16:creationId xmlns:a16="http://schemas.microsoft.com/office/drawing/2014/main" id="{D94F2D6F-D6F3-4D8A-B770-B9BCCE670C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D9252170-5283-4DFA-A2E5-7AEF0A185E3E}"/>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37" name="Freeform 96">
            <a:extLst>
              <a:ext uri="{FF2B5EF4-FFF2-40B4-BE49-F238E27FC236}">
                <a16:creationId xmlns:a16="http://schemas.microsoft.com/office/drawing/2014/main" id="{C1AF5167-D198-4652-A00E-AD1F5C390819}"/>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F8D9D0D2-D269-4F61-BEF4-6675C4F49AC9}"/>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39" name="TextBox 38">
            <a:extLst>
              <a:ext uri="{FF2B5EF4-FFF2-40B4-BE49-F238E27FC236}">
                <a16:creationId xmlns:a16="http://schemas.microsoft.com/office/drawing/2014/main" id="{535DFF45-25D9-40BD-BFCF-D80605777188}"/>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41" name="Text Placeholder 7">
            <a:extLst>
              <a:ext uri="{FF2B5EF4-FFF2-40B4-BE49-F238E27FC236}">
                <a16:creationId xmlns:a16="http://schemas.microsoft.com/office/drawing/2014/main" id="{E3319925-C8E4-4054-8160-7556169A5AF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Wingdings" panose="05000000000000000000" pitchFamily="2" charset="2"/>
              <a:buChar char="ü"/>
              <a:defRPr/>
            </a:pPr>
            <a:r>
              <a:rPr lang="en-US" sz="1800" dirty="0">
                <a:solidFill>
                  <a:srgbClr val="000000"/>
                </a:solidFill>
              </a:rPr>
              <a:t>It all started with T-SQL against Hadoop</a:t>
            </a:r>
          </a:p>
          <a:p>
            <a:pPr marL="285750" indent="-285750">
              <a:buFont typeface="Wingdings" panose="05000000000000000000" pitchFamily="2" charset="2"/>
              <a:buChar char="ü"/>
              <a:defRPr/>
            </a:pPr>
            <a:r>
              <a:rPr lang="en-US" sz="1800" dirty="0">
                <a:solidFill>
                  <a:srgbClr val="000000"/>
                </a:solidFill>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C</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42" name="Group 41">
            <a:extLst>
              <a:ext uri="{FF2B5EF4-FFF2-40B4-BE49-F238E27FC236}">
                <a16:creationId xmlns:a16="http://schemas.microsoft.com/office/drawing/2014/main" id="{AFFF6820-07C0-4BB7-87BD-C6016AEF6491}"/>
              </a:ext>
            </a:extLst>
          </p:cNvPr>
          <p:cNvGrpSpPr/>
          <p:nvPr/>
        </p:nvGrpSpPr>
        <p:grpSpPr>
          <a:xfrm>
            <a:off x="7144963" y="1969256"/>
            <a:ext cx="487066" cy="414337"/>
            <a:chOff x="535619" y="5832014"/>
            <a:chExt cx="436838" cy="371609"/>
          </a:xfrm>
        </p:grpSpPr>
        <p:grpSp>
          <p:nvGrpSpPr>
            <p:cNvPr id="43" name="Group 42">
              <a:extLst>
                <a:ext uri="{FF2B5EF4-FFF2-40B4-BE49-F238E27FC236}">
                  <a16:creationId xmlns:a16="http://schemas.microsoft.com/office/drawing/2014/main" id="{1373797C-3A51-4D04-AED1-7FCDA5CC0962}"/>
                </a:ext>
              </a:extLst>
            </p:cNvPr>
            <p:cNvGrpSpPr/>
            <p:nvPr/>
          </p:nvGrpSpPr>
          <p:grpSpPr>
            <a:xfrm>
              <a:off x="535619" y="5832014"/>
              <a:ext cx="436838" cy="371609"/>
              <a:chOff x="2107244" y="1575258"/>
              <a:chExt cx="310993" cy="264555"/>
            </a:xfrm>
          </p:grpSpPr>
          <p:sp>
            <p:nvSpPr>
              <p:cNvPr id="51" name="Rectangle 9">
                <a:extLst>
                  <a:ext uri="{FF2B5EF4-FFF2-40B4-BE49-F238E27FC236}">
                    <a16:creationId xmlns:a16="http://schemas.microsoft.com/office/drawing/2014/main" id="{4C0E8E85-1030-471F-9DF3-D0F15CD8A542}"/>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2" name="Line 10">
                <a:extLst>
                  <a:ext uri="{FF2B5EF4-FFF2-40B4-BE49-F238E27FC236}">
                    <a16:creationId xmlns:a16="http://schemas.microsoft.com/office/drawing/2014/main" id="{0E2FEAF5-77CC-428B-ADB7-0DC62B0DF527}"/>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EBA3DA46-157E-46CF-A803-3EE4E09C094F}"/>
                </a:ext>
              </a:extLst>
            </p:cNvPr>
            <p:cNvGrpSpPr/>
            <p:nvPr/>
          </p:nvGrpSpPr>
          <p:grpSpPr>
            <a:xfrm>
              <a:off x="788630" y="5865618"/>
              <a:ext cx="134411" cy="33604"/>
              <a:chOff x="2287367" y="1599181"/>
              <a:chExt cx="95690" cy="23923"/>
            </a:xfrm>
            <a:solidFill>
              <a:schemeClr val="accent1"/>
            </a:solidFill>
          </p:grpSpPr>
          <p:sp>
            <p:nvSpPr>
              <p:cNvPr id="48" name="Oval 11">
                <a:extLst>
                  <a:ext uri="{FF2B5EF4-FFF2-40B4-BE49-F238E27FC236}">
                    <a16:creationId xmlns:a16="http://schemas.microsoft.com/office/drawing/2014/main" id="{C22504C0-B1F4-4715-A733-A94E74201F6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9" name="Oval 12">
                <a:extLst>
                  <a:ext uri="{FF2B5EF4-FFF2-40B4-BE49-F238E27FC236}">
                    <a16:creationId xmlns:a16="http://schemas.microsoft.com/office/drawing/2014/main" id="{1C45A6CA-9FD8-40E2-A63F-920B110DB555}"/>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0" name="Oval 13">
                <a:extLst>
                  <a:ext uri="{FF2B5EF4-FFF2-40B4-BE49-F238E27FC236}">
                    <a16:creationId xmlns:a16="http://schemas.microsoft.com/office/drawing/2014/main" id="{C368A6E6-384A-4E50-8FAA-BE0B5D5A768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71F7FC2-951D-43D5-A105-A671379E696C}"/>
                </a:ext>
              </a:extLst>
            </p:cNvPr>
            <p:cNvGrpSpPr/>
            <p:nvPr/>
          </p:nvGrpSpPr>
          <p:grpSpPr>
            <a:xfrm>
              <a:off x="670030" y="6009912"/>
              <a:ext cx="134411" cy="126505"/>
              <a:chOff x="2202934" y="1701907"/>
              <a:chExt cx="95690" cy="90061"/>
            </a:xfrm>
          </p:grpSpPr>
          <p:sp>
            <p:nvSpPr>
              <p:cNvPr id="46" name="Freeform 14">
                <a:extLst>
                  <a:ext uri="{FF2B5EF4-FFF2-40B4-BE49-F238E27FC236}">
                    <a16:creationId xmlns:a16="http://schemas.microsoft.com/office/drawing/2014/main" id="{B0C4EE3A-0E03-41A0-9E92-1AE3F2E3E2C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7" name="Line 15">
                <a:extLst>
                  <a:ext uri="{FF2B5EF4-FFF2-40B4-BE49-F238E27FC236}">
                    <a16:creationId xmlns:a16="http://schemas.microsoft.com/office/drawing/2014/main" id="{A3DFE41E-333E-4FB2-8AC3-6F6BB4645752}"/>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56A44C41-C406-4B5F-B9D0-C4960EDBBCA0}"/>
              </a:ext>
            </a:extLst>
          </p:cNvPr>
          <p:cNvGrpSpPr/>
          <p:nvPr/>
        </p:nvGrpSpPr>
        <p:grpSpPr>
          <a:xfrm>
            <a:off x="9952230" y="1969256"/>
            <a:ext cx="487066" cy="414337"/>
            <a:chOff x="535619" y="5832014"/>
            <a:chExt cx="436838" cy="371609"/>
          </a:xfrm>
        </p:grpSpPr>
        <p:grpSp>
          <p:nvGrpSpPr>
            <p:cNvPr id="54" name="Group 53">
              <a:extLst>
                <a:ext uri="{FF2B5EF4-FFF2-40B4-BE49-F238E27FC236}">
                  <a16:creationId xmlns:a16="http://schemas.microsoft.com/office/drawing/2014/main" id="{EB49FC0B-C590-455B-987E-DA18D584DF6C}"/>
                </a:ext>
              </a:extLst>
            </p:cNvPr>
            <p:cNvGrpSpPr/>
            <p:nvPr/>
          </p:nvGrpSpPr>
          <p:grpSpPr>
            <a:xfrm>
              <a:off x="535619" y="5832014"/>
              <a:ext cx="436838" cy="371609"/>
              <a:chOff x="2107244" y="1575258"/>
              <a:chExt cx="310993" cy="264555"/>
            </a:xfrm>
          </p:grpSpPr>
          <p:sp>
            <p:nvSpPr>
              <p:cNvPr id="59" name="Rectangle 9">
                <a:extLst>
                  <a:ext uri="{FF2B5EF4-FFF2-40B4-BE49-F238E27FC236}">
                    <a16:creationId xmlns:a16="http://schemas.microsoft.com/office/drawing/2014/main" id="{69234F11-A73F-4435-9615-0A5A7EE140A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60" name="Line 10">
                <a:extLst>
                  <a:ext uri="{FF2B5EF4-FFF2-40B4-BE49-F238E27FC236}">
                    <a16:creationId xmlns:a16="http://schemas.microsoft.com/office/drawing/2014/main" id="{55E94481-ED51-4CA8-9610-F1A91211DFC4}"/>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9F9475E-E00E-4A29-8F90-FBD95B2EFE6A}"/>
                </a:ext>
              </a:extLst>
            </p:cNvPr>
            <p:cNvGrpSpPr/>
            <p:nvPr/>
          </p:nvGrpSpPr>
          <p:grpSpPr>
            <a:xfrm>
              <a:off x="788630" y="5865618"/>
              <a:ext cx="134411" cy="33604"/>
              <a:chOff x="2287367" y="1599181"/>
              <a:chExt cx="95690" cy="23923"/>
            </a:xfrm>
            <a:solidFill>
              <a:schemeClr val="accent1"/>
            </a:solidFill>
          </p:grpSpPr>
          <p:sp>
            <p:nvSpPr>
              <p:cNvPr id="56" name="Oval 11">
                <a:extLst>
                  <a:ext uri="{FF2B5EF4-FFF2-40B4-BE49-F238E27FC236}">
                    <a16:creationId xmlns:a16="http://schemas.microsoft.com/office/drawing/2014/main" id="{CC4E40BD-F4FF-4144-8C4D-B0D9358EABBC}"/>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7" name="Oval 12">
                <a:extLst>
                  <a:ext uri="{FF2B5EF4-FFF2-40B4-BE49-F238E27FC236}">
                    <a16:creationId xmlns:a16="http://schemas.microsoft.com/office/drawing/2014/main" id="{55E1AD04-0A79-4C4D-9371-EA19A70D7154}"/>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8" name="Oval 13">
                <a:extLst>
                  <a:ext uri="{FF2B5EF4-FFF2-40B4-BE49-F238E27FC236}">
                    <a16:creationId xmlns:a16="http://schemas.microsoft.com/office/drawing/2014/main" id="{A287344F-AA69-4AFD-AF36-4208213E7EC7}"/>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61" name="Freeform: Shape 60">
            <a:extLst>
              <a:ext uri="{FF2B5EF4-FFF2-40B4-BE49-F238E27FC236}">
                <a16:creationId xmlns:a16="http://schemas.microsoft.com/office/drawing/2014/main" id="{628F1A05-0093-4622-AA53-2C82229B8868}"/>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riangle 3">
            <a:extLst>
              <a:ext uri="{FF2B5EF4-FFF2-40B4-BE49-F238E27FC236}">
                <a16:creationId xmlns:a16="http://schemas.microsoft.com/office/drawing/2014/main" id="{7B8404BD-D384-4A84-9021-C36F07BB054D}"/>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3" name="Text Placeholder 3">
            <a:extLst>
              <a:ext uri="{FF2B5EF4-FFF2-40B4-BE49-F238E27FC236}">
                <a16:creationId xmlns:a16="http://schemas.microsoft.com/office/drawing/2014/main" id="{CCDD78AF-4A1A-4953-8BCE-AE2C5D911ED8}"/>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64" name="TextBox 63">
            <a:extLst>
              <a:ext uri="{FF2B5EF4-FFF2-40B4-BE49-F238E27FC236}">
                <a16:creationId xmlns:a16="http://schemas.microsoft.com/office/drawing/2014/main" id="{422607AD-81B4-4AE4-B274-334E0B4BD605}"/>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65" name="TextBox 64">
            <a:extLst>
              <a:ext uri="{FF2B5EF4-FFF2-40B4-BE49-F238E27FC236}">
                <a16:creationId xmlns:a16="http://schemas.microsoft.com/office/drawing/2014/main" id="{B53C38F3-F00C-4CF1-AB5A-CAA4448EBA0F}"/>
              </a:ext>
            </a:extLst>
          </p:cNvPr>
          <p:cNvSpPr txBox="1"/>
          <p:nvPr/>
        </p:nvSpPr>
        <p:spPr>
          <a:xfrm>
            <a:off x="8743377" y="26237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1164397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65" grpId="0"/>
    </p:bldLst>
  </p:timing>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A594F0CA57AE84E85DD3F4176FB269A" ma:contentTypeVersion="2" ma:contentTypeDescription="Create a new document." ma:contentTypeScope="" ma:versionID="30679743f298d923ff641f63919dbf7b">
  <xsd:schema xmlns:xsd="http://www.w3.org/2001/XMLSchema" xmlns:xs="http://www.w3.org/2001/XMLSchema" xmlns:p="http://schemas.microsoft.com/office/2006/metadata/properties" xmlns:ns2="0781d023-1dfc-49e8-823d-344ec96fbc3a" targetNamespace="http://schemas.microsoft.com/office/2006/metadata/properties" ma:root="true" ma:fieldsID="992698d938a10ec8b0f6999693723dd5" ns2:_="">
    <xsd:import namespace="0781d023-1dfc-49e8-823d-344ec96fbc3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81d023-1dfc-49e8-823d-344ec96fbc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9D2A45-C951-4605-BD60-4C7BFDC342F1}">
  <ds:schemaRefs>
    <ds:schemaRef ds:uri="http://schemas.microsoft.com/office/2006/documentManagement/types"/>
    <ds:schemaRef ds:uri="http://purl.org/dc/terms/"/>
    <ds:schemaRef ds:uri="http://purl.org/dc/elements/1.1/"/>
    <ds:schemaRef ds:uri="http://purl.org/dc/dcmitype/"/>
    <ds:schemaRef ds:uri="http://schemas.openxmlformats.org/package/2006/metadata/core-properties"/>
    <ds:schemaRef ds:uri="http://www.w3.org/XML/1998/namespace"/>
    <ds:schemaRef ds:uri="http://schemas.microsoft.com/office/infopath/2007/PartnerControls"/>
    <ds:schemaRef ds:uri="0781d023-1dfc-49e8-823d-344ec96fbc3a"/>
    <ds:schemaRef ds:uri="http://schemas.microsoft.com/office/2006/metadata/properties"/>
  </ds:schemaRefs>
</ds:datastoreItem>
</file>

<file path=customXml/itemProps2.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3.xml><?xml version="1.0" encoding="utf-8"?>
<ds:datastoreItem xmlns:ds="http://schemas.openxmlformats.org/officeDocument/2006/customXml" ds:itemID="{CB8A3D59-08E1-440D-8E77-EAF44E60B9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81d023-1dfc-49e8-823d-344ec96fbc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2394</Words>
  <Application>Microsoft Office PowerPoint</Application>
  <PresentationFormat>Custom</PresentationFormat>
  <Paragraphs>527</Paragraphs>
  <Slides>27</Slides>
  <Notes>26</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27</vt:i4>
      </vt:variant>
    </vt:vector>
  </HeadingPairs>
  <TitlesOfParts>
    <vt:vector size="49"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Custom Design</vt:lpstr>
      <vt:lpstr>5-50203_Microsoft_Ignite_Template</vt:lpstr>
      <vt:lpstr>Dynamics 365</vt:lpstr>
      <vt:lpstr>Data Engineering with Azure</vt:lpstr>
      <vt:lpstr>PowerPoint Presentation</vt:lpstr>
      <vt:lpstr>What is Data Engineering </vt:lpstr>
      <vt:lpstr>Where Did I start?</vt:lpstr>
      <vt:lpstr>Where Did I start?</vt:lpstr>
      <vt:lpstr>hub &amp; Spoke architecture for bi </vt:lpstr>
      <vt:lpstr>We now have many different tools  Open Source</vt:lpstr>
      <vt:lpstr>Big data clusters deployed on Kubernetes, OpenShift, AKS</vt:lpstr>
      <vt:lpstr>You don’t even have to move data</vt:lpstr>
      <vt:lpstr>SQL Server 2019 serves as the hub for all your data</vt:lpstr>
      <vt:lpstr>Principles of  Data Engineering </vt:lpstr>
      <vt:lpstr>Data Engineering Design Principles / best practices</vt:lpstr>
      <vt:lpstr>Principles - 1 Data Must Always be correct and auditable </vt:lpstr>
      <vt:lpstr>Principles – 2 Document your code and design decisions </vt:lpstr>
      <vt:lpstr>Principles – 3 Design for Failure </vt:lpstr>
      <vt:lpstr>Principles – 4 Design for Process Insights </vt:lpstr>
      <vt:lpstr>Principles – 5 Design for Scale </vt:lpstr>
      <vt:lpstr>Principle – 6 Design for Change </vt:lpstr>
      <vt:lpstr>Data Engineering Design Principles / best practices</vt:lpstr>
      <vt:lpstr>Principles of  Data Engineering </vt:lpstr>
      <vt:lpstr>Cloud Scale Analytics</vt:lpstr>
      <vt:lpstr>Where Did I start?</vt:lpstr>
      <vt:lpstr>Principle – 6 Design for Change </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2017-03-22T23:49:30Z</dcterms:created>
  <dcterms:modified xsi:type="dcterms:W3CDTF">2020-01-09T19:45:33Z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0x0101003A594F0CA57AE84E85DD3F4176FB269A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